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0"/>
  </p:notesMasterIdLst>
  <p:sldIdLst>
    <p:sldId id="363" r:id="rId2"/>
    <p:sldId id="364" r:id="rId3"/>
    <p:sldId id="365" r:id="rId4"/>
    <p:sldId id="282" r:id="rId5"/>
    <p:sldId id="283" r:id="rId6"/>
    <p:sldId id="284" r:id="rId7"/>
    <p:sldId id="285" r:id="rId8"/>
    <p:sldId id="309" r:id="rId9"/>
    <p:sldId id="287" r:id="rId10"/>
    <p:sldId id="286" r:id="rId11"/>
    <p:sldId id="312" r:id="rId12"/>
    <p:sldId id="325" r:id="rId13"/>
    <p:sldId id="326" r:id="rId14"/>
    <p:sldId id="327" r:id="rId15"/>
    <p:sldId id="328" r:id="rId16"/>
    <p:sldId id="313" r:id="rId17"/>
    <p:sldId id="329" r:id="rId18"/>
    <p:sldId id="330" r:id="rId19"/>
    <p:sldId id="310" r:id="rId20"/>
    <p:sldId id="331" r:id="rId21"/>
    <p:sldId id="314" r:id="rId22"/>
    <p:sldId id="332" r:id="rId23"/>
    <p:sldId id="315" r:id="rId24"/>
    <p:sldId id="333" r:id="rId25"/>
    <p:sldId id="319" r:id="rId26"/>
    <p:sldId id="318" r:id="rId27"/>
    <p:sldId id="320" r:id="rId28"/>
    <p:sldId id="321" r:id="rId29"/>
    <p:sldId id="334" r:id="rId30"/>
    <p:sldId id="335" r:id="rId31"/>
    <p:sldId id="336" r:id="rId32"/>
    <p:sldId id="337" r:id="rId33"/>
    <p:sldId id="338" r:id="rId34"/>
    <p:sldId id="339" r:id="rId35"/>
    <p:sldId id="340" r:id="rId36"/>
    <p:sldId id="341" r:id="rId37"/>
    <p:sldId id="342" r:id="rId38"/>
    <p:sldId id="343" r:id="rId39"/>
    <p:sldId id="344" r:id="rId40"/>
    <p:sldId id="345" r:id="rId41"/>
    <p:sldId id="346" r:id="rId42"/>
    <p:sldId id="347" r:id="rId43"/>
    <p:sldId id="348" r:id="rId44"/>
    <p:sldId id="349" r:id="rId45"/>
    <p:sldId id="350" r:id="rId46"/>
    <p:sldId id="351" r:id="rId47"/>
    <p:sldId id="352" r:id="rId48"/>
    <p:sldId id="353" r:id="rId49"/>
    <p:sldId id="354" r:id="rId50"/>
    <p:sldId id="355" r:id="rId51"/>
    <p:sldId id="356" r:id="rId52"/>
    <p:sldId id="357" r:id="rId53"/>
    <p:sldId id="358" r:id="rId54"/>
    <p:sldId id="359" r:id="rId55"/>
    <p:sldId id="360" r:id="rId56"/>
    <p:sldId id="361" r:id="rId57"/>
    <p:sldId id="362" r:id="rId58"/>
    <p:sldId id="268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A55EC-8A2D-4BEC-A8FA-4BF4BBF64380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98755-52F6-4E69-8E3E-E80CED2F21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676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IQ" dirty="0" smtClean="0"/>
              <a:t>وامكان الارتفاع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8755-52F6-4E69-8E3E-E80CED2F21E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081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3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83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87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663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18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73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19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20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2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20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01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F1D3D-6382-4794-96E7-40D8A59F797F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7329C-16D6-42EE-82E6-9F739E533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70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178" y="404664"/>
            <a:ext cx="8560302" cy="3240360"/>
          </a:xfrm>
          <a:ln>
            <a:noFill/>
          </a:ln>
        </p:spPr>
        <p:txBody>
          <a:bodyPr>
            <a:normAutofit/>
          </a:bodyPr>
          <a:lstStyle/>
          <a:p>
            <a:pPr rtl="1"/>
            <a:r>
              <a:rPr lang="ar-IQ" sz="9600" b="1" dirty="0" smtClean="0">
                <a:solidFill>
                  <a:srgbClr val="7030A0"/>
                </a:solidFill>
              </a:rPr>
              <a:t>خلاصة المنطق</a:t>
            </a:r>
            <a:endParaRPr lang="en-US" sz="9600" dirty="0">
              <a:solidFill>
                <a:srgbClr val="7030A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80389" y="3717032"/>
            <a:ext cx="8568952" cy="244827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sz="7700" b="1" dirty="0" smtClean="0"/>
          </a:p>
          <a:p>
            <a:pPr rtl="1"/>
            <a:r>
              <a:rPr lang="ar-IQ" sz="7700" b="1" dirty="0" smtClean="0"/>
              <a:t>1437 هجري</a:t>
            </a: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5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491" y="116632"/>
            <a:ext cx="8948003" cy="1440160"/>
          </a:xfrm>
        </p:spPr>
        <p:txBody>
          <a:bodyPr>
            <a:normAutofit fontScale="90000"/>
          </a:bodyPr>
          <a:lstStyle/>
          <a:p>
            <a:pPr rtl="1"/>
            <a:r>
              <a:rPr lang="ar-IQ" b="1" dirty="0" smtClean="0"/>
              <a:t>النسب الاربع</a:t>
            </a:r>
            <a:r>
              <a:rPr lang="ar-IQ" sz="4000" b="1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ar-IQ" sz="40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ar-IQ" sz="3600" b="1" dirty="0" smtClean="0">
                <a:solidFill>
                  <a:schemeClr val="accent3">
                    <a:lumMod val="75000"/>
                  </a:schemeClr>
                </a:solidFill>
              </a:rPr>
              <a:t>ويراد بها النسبة بين الكليين في مجال انطباق كل واحد منهما على مصاديق اخر</a:t>
            </a:r>
            <a:endParaRPr lang="en-US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8490" y="1700808"/>
            <a:ext cx="8948005" cy="22322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/>
              <a:t>مثال:</a:t>
            </a:r>
          </a:p>
          <a:p>
            <a:pPr rtl="1"/>
            <a:r>
              <a:rPr lang="ar-IQ" sz="4000" b="1" dirty="0" smtClean="0">
                <a:solidFill>
                  <a:srgbClr val="FF0000"/>
                </a:solidFill>
              </a:rPr>
              <a:t>النسبة بين الطائر والحيوان هي ان الحيوان ينطبق على كل مصاديق الطائر، </a:t>
            </a:r>
          </a:p>
          <a:p>
            <a:pPr rtl="1"/>
            <a:r>
              <a:rPr lang="ar-IQ" sz="4000" b="1" dirty="0" smtClean="0">
                <a:solidFill>
                  <a:srgbClr val="002060"/>
                </a:solidFill>
              </a:rPr>
              <a:t>والطائر ينطبق على بعض مصاديق الحيوان (وهي مصاديق الطائر نفسه)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91" y="4725144"/>
            <a:ext cx="8948005" cy="149817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00B050"/>
                </a:solidFill>
              </a:rPr>
              <a:t>وهنالك اربع نسب بين الكليين كما موضح ادناه</a:t>
            </a:r>
          </a:p>
          <a:p>
            <a:pPr rt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352765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178" y="404664"/>
            <a:ext cx="8560302" cy="216024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IQ" b="1" dirty="0" smtClean="0"/>
              <a:t>اولا:التساوي:</a:t>
            </a:r>
            <a:br>
              <a:rPr lang="ar-IQ" b="1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وتقع هذه النسبة بين الكليين اللذين ينطبق كل واحد منهما على جميع مصاديق الاخر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360" y="2813496"/>
            <a:ext cx="8568952" cy="34958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sz="16000" b="1" dirty="0"/>
          </a:p>
          <a:p>
            <a:pPr algn="just" rtl="1"/>
            <a:r>
              <a:rPr lang="ar-IQ" sz="16000" b="1" dirty="0" smtClean="0"/>
              <a:t>مثل: 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الانسان والناطق</a:t>
            </a:r>
          </a:p>
          <a:p>
            <a:pPr algn="just" rtl="1"/>
            <a:r>
              <a:rPr lang="ar-IQ" sz="14400" b="1" dirty="0" smtClean="0">
                <a:solidFill>
                  <a:srgbClr val="002060"/>
                </a:solidFill>
              </a:rPr>
              <a:t>........الانسان ينطبق على كل مصاديق الناطق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........مفهوم الناطق ينطبق على كل مصاديق الانسان</a:t>
            </a:r>
          </a:p>
          <a:p>
            <a:pPr algn="just" rtl="1"/>
            <a:r>
              <a:rPr lang="ar-IQ" sz="14400" b="1" dirty="0" smtClean="0">
                <a:solidFill>
                  <a:srgbClr val="00B050"/>
                </a:solidFill>
              </a:rPr>
              <a:t>فيقال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كل انسان ناطق .....و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كل ناطق انسان</a:t>
            </a: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178" y="404664"/>
            <a:ext cx="8560302" cy="216024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 rtl="1"/>
            <a:r>
              <a:rPr lang="ar-IQ" b="1" dirty="0" smtClean="0"/>
              <a:t>ثانيا:التباين:</a:t>
            </a:r>
            <a:br>
              <a:rPr lang="ar-IQ" b="1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وتقع هذه النسبة بين الكليين اللذين لاينطبق كل واحد منهما على شئ من مصاديق الاخر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360" y="2813496"/>
            <a:ext cx="8882136" cy="34958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sz="16000" b="1" dirty="0"/>
          </a:p>
          <a:p>
            <a:pPr algn="just" rtl="1"/>
            <a:r>
              <a:rPr lang="ar-IQ" sz="16000" b="1" dirty="0" smtClean="0"/>
              <a:t>مثل: 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الحيوان والجماد</a:t>
            </a:r>
          </a:p>
          <a:p>
            <a:pPr algn="just" rtl="1"/>
            <a:r>
              <a:rPr lang="ar-IQ" sz="14400" b="1" dirty="0" smtClean="0">
                <a:solidFill>
                  <a:srgbClr val="002060"/>
                </a:solidFill>
              </a:rPr>
              <a:t>....ان مفهوم الحيوان لاينطبق على شئ من مصاديق الجماد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........مفهوم الجماد لاينطبق على شئ من مصاديق الحيوان</a:t>
            </a:r>
          </a:p>
          <a:p>
            <a:pPr algn="just" rtl="1"/>
            <a:r>
              <a:rPr lang="ar-IQ" sz="14400" b="1" dirty="0" smtClean="0">
                <a:solidFill>
                  <a:srgbClr val="00B050"/>
                </a:solidFill>
              </a:rPr>
              <a:t>فيقال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لاشئ من الحيوان بجماد .....و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لاشئ من الجماد بحيوان</a:t>
            </a: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178" y="404664"/>
            <a:ext cx="8560302" cy="216024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r" rtl="1"/>
            <a:r>
              <a:rPr lang="ar-IQ" b="1" dirty="0" smtClean="0"/>
              <a:t>ثالثا:العموم والخصوص مطلقا:</a:t>
            </a:r>
            <a:br>
              <a:rPr lang="ar-IQ" b="1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وتقع هذه النسبة بين الكليين اللذين ينطبق احدهما على جميع مصاديق الاخر،وينطبق الاخر على بعض مصاديقه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360" y="2813496"/>
            <a:ext cx="8568952" cy="34958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sz="16000" b="1" dirty="0"/>
          </a:p>
          <a:p>
            <a:pPr algn="just" rtl="1"/>
            <a:r>
              <a:rPr lang="ar-IQ" sz="16000" b="1" dirty="0" smtClean="0"/>
              <a:t>مثل: 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الحيوان والطائر</a:t>
            </a:r>
          </a:p>
          <a:p>
            <a:pPr algn="just" rtl="1"/>
            <a:r>
              <a:rPr lang="ar-IQ" sz="14400" b="1" dirty="0" smtClean="0">
                <a:solidFill>
                  <a:srgbClr val="002060"/>
                </a:solidFill>
              </a:rPr>
              <a:t>........مفهوم الحيوان ينطبق على كل مصاديق الطائر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........مفهوم الطائر لاينطبق على بعض مصاديق الحيوان</a:t>
            </a:r>
          </a:p>
          <a:p>
            <a:pPr algn="just" rtl="1"/>
            <a:r>
              <a:rPr lang="ar-IQ" sz="14400" b="1" dirty="0" smtClean="0">
                <a:solidFill>
                  <a:srgbClr val="00B050"/>
                </a:solidFill>
              </a:rPr>
              <a:t>فيقال</a:t>
            </a:r>
          </a:p>
          <a:p>
            <a:pPr algn="just" rtl="1"/>
            <a:r>
              <a:rPr lang="ar-IQ" sz="14400" b="1" dirty="0" smtClean="0">
                <a:solidFill>
                  <a:srgbClr val="C00000"/>
                </a:solidFill>
              </a:rPr>
              <a:t>كل طائر حيوان  .....و</a:t>
            </a:r>
          </a:p>
          <a:p>
            <a:pPr algn="just" rtl="1"/>
            <a:r>
              <a:rPr lang="ar-IQ" sz="14400" b="1" dirty="0" smtClean="0">
                <a:solidFill>
                  <a:srgbClr val="FF0000"/>
                </a:solidFill>
              </a:rPr>
              <a:t>بعض الحيوان طائر</a:t>
            </a: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178" y="404664"/>
            <a:ext cx="8560302" cy="216024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r" rtl="1"/>
            <a:r>
              <a:rPr lang="ar-IQ" b="1" dirty="0" smtClean="0"/>
              <a:t>رابعا:العموم والخصوص من وجه (اي من جانب):</a:t>
            </a:r>
            <a:br>
              <a:rPr lang="ar-IQ" b="1" dirty="0" smtClean="0"/>
            </a:br>
            <a:r>
              <a:rPr lang="ar-IQ" sz="4000" b="1" dirty="0" smtClean="0">
                <a:solidFill>
                  <a:srgbClr val="C00000"/>
                </a:solidFill>
              </a:rPr>
              <a:t>وتقع هذه النسبة بين الكليين اللذين ينطبق كل واحد منهما على بعض مصاديق الاخر،ويفترق كل منهما في الانطباق على مصاديق اخرى</a:t>
            </a:r>
            <a:endParaRPr lang="en-US" sz="4000" dirty="0">
              <a:solidFill>
                <a:srgbClr val="C0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360" y="2636912"/>
            <a:ext cx="8568952" cy="40324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5400" b="1" dirty="0" smtClean="0"/>
              <a:t>مثل: </a:t>
            </a:r>
          </a:p>
          <a:p>
            <a:pPr rtl="1"/>
            <a:r>
              <a:rPr lang="ar-IQ" sz="5400" b="1" dirty="0" smtClean="0">
                <a:solidFill>
                  <a:srgbClr val="C00000"/>
                </a:solidFill>
              </a:rPr>
              <a:t>الحيوان والابيض</a:t>
            </a:r>
          </a:p>
          <a:p>
            <a:pPr rtl="1"/>
            <a:r>
              <a:rPr lang="ar-IQ" sz="4000" b="1" dirty="0" smtClean="0">
                <a:solidFill>
                  <a:srgbClr val="002060"/>
                </a:solidFill>
              </a:rPr>
              <a:t>كما في التفاصيل الموضحة (الشريحة اللاحقة) </a:t>
            </a:r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4360" y="0"/>
            <a:ext cx="8568952" cy="66693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sz="16000" b="1" dirty="0"/>
          </a:p>
          <a:p>
            <a:pPr algn="just" rtl="1"/>
            <a:r>
              <a:rPr lang="ar-IQ" sz="16000" b="1" dirty="0" smtClean="0"/>
              <a:t>مثل:           </a:t>
            </a:r>
            <a:r>
              <a:rPr lang="ar-IQ" sz="14400" b="1" dirty="0" smtClean="0">
                <a:solidFill>
                  <a:srgbClr val="C00000"/>
                </a:solidFill>
              </a:rPr>
              <a:t>(الحيوان والابيض)</a:t>
            </a:r>
          </a:p>
          <a:p>
            <a:pPr algn="just" rtl="1"/>
            <a:endParaRPr lang="ar-IQ" sz="14400" b="1" dirty="0" smtClean="0">
              <a:solidFill>
                <a:srgbClr val="C00000"/>
              </a:solidFill>
            </a:endParaRPr>
          </a:p>
          <a:p>
            <a:pPr algn="just" rtl="1"/>
            <a:r>
              <a:rPr lang="ar-IQ" sz="11200" b="1" dirty="0" smtClean="0">
                <a:solidFill>
                  <a:schemeClr val="accent6">
                    <a:lumMod val="50000"/>
                  </a:schemeClr>
                </a:solidFill>
              </a:rPr>
              <a:t>مفهوم الحيوان ينطبق على بعض مصاديق الابيض (الحيوانات البيضاء)</a:t>
            </a:r>
          </a:p>
          <a:p>
            <a:pPr algn="just" rtl="1"/>
            <a:endParaRPr lang="ar-IQ" sz="11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rtl="1"/>
            <a:r>
              <a:rPr lang="ar-IQ" sz="11200" b="1" dirty="0" smtClean="0">
                <a:solidFill>
                  <a:schemeClr val="accent6">
                    <a:lumMod val="50000"/>
                  </a:schemeClr>
                </a:solidFill>
              </a:rPr>
              <a:t>ويفترق عن مفهوم الابيض في انطباقه على الحيوانات غير البيضاء</a:t>
            </a:r>
          </a:p>
          <a:p>
            <a:pPr algn="just" rtl="1"/>
            <a:endParaRPr lang="ar-IQ" sz="11200" b="1" dirty="0" smtClean="0"/>
          </a:p>
          <a:p>
            <a:pPr algn="just" rtl="1"/>
            <a:r>
              <a:rPr lang="ar-IQ" sz="11200" b="1" dirty="0" smtClean="0">
                <a:solidFill>
                  <a:srgbClr val="002060"/>
                </a:solidFill>
              </a:rPr>
              <a:t>مفهوم الابيض ينطبق على بعض مصاديق الحيوان (الحيوانات البيضاء)</a:t>
            </a:r>
          </a:p>
          <a:p>
            <a:pPr algn="just" rtl="1"/>
            <a:endParaRPr lang="ar-IQ" sz="11200" b="1" dirty="0" smtClean="0">
              <a:solidFill>
                <a:srgbClr val="002060"/>
              </a:solidFill>
            </a:endParaRPr>
          </a:p>
          <a:p>
            <a:pPr algn="just" rtl="1"/>
            <a:r>
              <a:rPr lang="ar-IQ" sz="11200" b="1" dirty="0" smtClean="0">
                <a:solidFill>
                  <a:srgbClr val="002060"/>
                </a:solidFill>
              </a:rPr>
              <a:t>ويفترق عن مفهوم الحيوان في انطباقه على الاشياء البيضاء غير الحيوان</a:t>
            </a:r>
          </a:p>
          <a:p>
            <a:pPr algn="just" rtl="1"/>
            <a:endParaRPr lang="ar-IQ" sz="11200" b="1" dirty="0" smtClean="0">
              <a:solidFill>
                <a:srgbClr val="FF0000"/>
              </a:solidFill>
            </a:endParaRPr>
          </a:p>
          <a:p>
            <a:pPr algn="just" rtl="1"/>
            <a:r>
              <a:rPr lang="ar-IQ" sz="11200" b="1" dirty="0" smtClean="0">
                <a:solidFill>
                  <a:srgbClr val="FF0000"/>
                </a:solidFill>
              </a:rPr>
              <a:t>نقطة الالتقاء بين مفهومي الابيض والحيوان هي الحيوانات البيضاء</a:t>
            </a:r>
          </a:p>
          <a:p>
            <a:pPr algn="just" rtl="1"/>
            <a:endParaRPr lang="ar-IQ" sz="11200" b="1" dirty="0" smtClean="0">
              <a:solidFill>
                <a:srgbClr val="002060"/>
              </a:solidFill>
            </a:endParaRPr>
          </a:p>
          <a:p>
            <a:pPr algn="just" rtl="1"/>
            <a:r>
              <a:rPr lang="ar-IQ" sz="11200" b="1" dirty="0" smtClean="0">
                <a:solidFill>
                  <a:srgbClr val="002060"/>
                </a:solidFill>
              </a:rPr>
              <a:t>نقطة افتراق الحيوان عن الابيض هي الحيوانات غير البيضاء</a:t>
            </a:r>
          </a:p>
          <a:p>
            <a:pPr algn="just" rtl="1"/>
            <a:endParaRPr lang="ar-IQ" sz="11200" b="1" dirty="0" smtClean="0">
              <a:solidFill>
                <a:srgbClr val="C00000"/>
              </a:solidFill>
            </a:endParaRPr>
          </a:p>
          <a:p>
            <a:pPr algn="just" rtl="1"/>
            <a:r>
              <a:rPr lang="ar-IQ" sz="11200" b="1" dirty="0" smtClean="0">
                <a:solidFill>
                  <a:srgbClr val="C00000"/>
                </a:solidFill>
              </a:rPr>
              <a:t>نقطة افتراق الابيض عن الحيوان هي في الاشياء البيضاء غير الحيوان</a:t>
            </a:r>
          </a:p>
          <a:p>
            <a:pPr algn="just" rtl="1"/>
            <a:endParaRPr lang="ar-IQ" sz="11200" b="1" dirty="0" smtClean="0"/>
          </a:p>
          <a:p>
            <a:pPr algn="just" rtl="1"/>
            <a:r>
              <a:rPr lang="ar-IQ" sz="11200" b="1" dirty="0" smtClean="0"/>
              <a:t>يقال:</a:t>
            </a:r>
            <a:r>
              <a:rPr lang="ar-IQ" sz="11200" b="1" dirty="0" smtClean="0">
                <a:solidFill>
                  <a:srgbClr val="00B050"/>
                </a:solidFill>
              </a:rPr>
              <a:t> </a:t>
            </a:r>
            <a:r>
              <a:rPr lang="ar-IQ" sz="11200" b="1" dirty="0" smtClean="0">
                <a:solidFill>
                  <a:srgbClr val="FF0000"/>
                </a:solidFill>
              </a:rPr>
              <a:t>بعض الحيوان ابيض      بعض الحيوان ليس بابيض</a:t>
            </a:r>
          </a:p>
          <a:p>
            <a:pPr algn="just" rtl="1"/>
            <a:r>
              <a:rPr lang="ar-IQ" sz="11200" b="1" dirty="0" smtClean="0">
                <a:solidFill>
                  <a:srgbClr val="002060"/>
                </a:solidFill>
              </a:rPr>
              <a:t>      بعض الابيض حيوان       بعض الابيض ليس بحيوان</a:t>
            </a: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43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3528" y="260649"/>
            <a:ext cx="8568952" cy="151216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b="1" dirty="0"/>
          </a:p>
          <a:p>
            <a:pPr rtl="1"/>
            <a:endParaRPr lang="ar-IQ" sz="6400" b="1" dirty="0" smtClean="0">
              <a:solidFill>
                <a:srgbClr val="FF0000"/>
              </a:solidFill>
            </a:endParaRPr>
          </a:p>
          <a:p>
            <a:pPr rtl="1"/>
            <a:r>
              <a:rPr lang="ar-IQ" sz="19200" b="1" dirty="0" smtClean="0">
                <a:solidFill>
                  <a:srgbClr val="FF0000"/>
                </a:solidFill>
              </a:rPr>
              <a:t>الكليات الخمس</a:t>
            </a:r>
          </a:p>
          <a:p>
            <a:pPr rtl="1"/>
            <a:r>
              <a:rPr lang="ar-IQ" sz="19200" b="1" dirty="0" smtClean="0">
                <a:solidFill>
                  <a:srgbClr val="C00000"/>
                </a:solidFill>
              </a:rPr>
              <a:t>وهي تقسم الى قسمين هما:</a:t>
            </a:r>
          </a:p>
          <a:p>
            <a:pPr rtl="1"/>
            <a:endParaRPr lang="ar-IQ" sz="6400" b="1" dirty="0" smtClean="0">
              <a:solidFill>
                <a:srgbClr val="FF0000"/>
              </a:solidFill>
            </a:endParaRPr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08004" y="2356944"/>
            <a:ext cx="4356484" cy="415461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sz="4600" b="1" dirty="0" smtClean="0"/>
              <a:t>الذاتي:</a:t>
            </a:r>
          </a:p>
          <a:p>
            <a:pPr algn="r" rtl="1"/>
            <a:r>
              <a:rPr lang="ar-IQ" sz="4000" b="1" dirty="0" smtClean="0">
                <a:solidFill>
                  <a:srgbClr val="C00000"/>
                </a:solidFill>
              </a:rPr>
              <a:t>هو الكلي الذي يعد حقيقة مستقلة او جزء حقيقة </a:t>
            </a:r>
          </a:p>
          <a:p>
            <a:pPr algn="r" rtl="1"/>
            <a:r>
              <a:rPr lang="ar-IQ" sz="4000" b="1" dirty="0" smtClean="0">
                <a:solidFill>
                  <a:srgbClr val="002060"/>
                </a:solidFill>
              </a:rPr>
              <a:t>مثل:</a:t>
            </a:r>
            <a:r>
              <a:rPr lang="ar-IQ" sz="4000" b="1" dirty="0" smtClean="0">
                <a:solidFill>
                  <a:srgbClr val="C00000"/>
                </a:solidFill>
              </a:rPr>
              <a:t> </a:t>
            </a:r>
            <a:r>
              <a:rPr lang="ar-IQ" sz="4000" b="1" dirty="0" smtClean="0">
                <a:solidFill>
                  <a:srgbClr val="00B050"/>
                </a:solidFill>
              </a:rPr>
              <a:t>الانسان الذي يعد حقيقة مستقلة </a:t>
            </a:r>
          </a:p>
          <a:p>
            <a:pPr algn="r" rtl="1"/>
            <a:r>
              <a:rPr lang="ar-IQ" sz="4000" b="1" dirty="0" smtClean="0">
                <a:solidFill>
                  <a:srgbClr val="C00000"/>
                </a:solidFill>
              </a:rPr>
              <a:t>والحيوان الذي يعد جزء حقيقة الانسان المؤلفة من </a:t>
            </a:r>
            <a:r>
              <a:rPr lang="ar-IQ" sz="4000" b="1" dirty="0" smtClean="0">
                <a:solidFill>
                  <a:srgbClr val="7030A0"/>
                </a:solidFill>
              </a:rPr>
              <a:t>الحيوان والناطق </a:t>
            </a:r>
            <a:r>
              <a:rPr lang="ar-IQ" sz="4000" b="1" dirty="0" smtClean="0">
                <a:solidFill>
                  <a:srgbClr val="C00000"/>
                </a:solidFill>
              </a:rPr>
              <a:t>والناطق الذي يعد جزء من حقيقة الانسان ايضا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6139" y="2356944"/>
            <a:ext cx="3995936" cy="40688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sz="4000" b="1" dirty="0" smtClean="0"/>
              <a:t>العرضي:</a:t>
            </a:r>
          </a:p>
          <a:p>
            <a:pPr algn="r" rtl="1"/>
            <a:r>
              <a:rPr lang="ar-IQ" sz="4000" b="1" dirty="0" smtClean="0">
                <a:solidFill>
                  <a:srgbClr val="C00000"/>
                </a:solidFill>
              </a:rPr>
              <a:t>هو الكلي الذي يعد وصفا للحقيقة </a:t>
            </a:r>
          </a:p>
          <a:p>
            <a:pPr algn="r" rtl="1"/>
            <a:r>
              <a:rPr lang="ar-IQ" sz="4000" b="1" dirty="0" smtClean="0">
                <a:solidFill>
                  <a:srgbClr val="002060"/>
                </a:solidFill>
              </a:rPr>
              <a:t>مثل:</a:t>
            </a:r>
            <a:r>
              <a:rPr lang="ar-IQ" sz="4000" b="1" dirty="0" smtClean="0">
                <a:solidFill>
                  <a:srgbClr val="FF0000"/>
                </a:solidFill>
              </a:rPr>
              <a:t> الضاحك الذي يعد وصفا للانسان </a:t>
            </a:r>
          </a:p>
          <a:p>
            <a:pPr algn="r" rtl="1"/>
            <a:r>
              <a:rPr lang="ar-IQ" sz="4000" b="1" dirty="0">
                <a:solidFill>
                  <a:srgbClr val="C00000"/>
                </a:solidFill>
              </a:rPr>
              <a:t>و</a:t>
            </a:r>
            <a:r>
              <a:rPr lang="ar-IQ" sz="4000" b="1" dirty="0" smtClean="0">
                <a:solidFill>
                  <a:srgbClr val="C00000"/>
                </a:solidFill>
              </a:rPr>
              <a:t>الماشي الذي يعد وصفا للانسان والفرس</a:t>
            </a:r>
            <a:endParaRPr lang="en-US" sz="4000" dirty="0">
              <a:solidFill>
                <a:srgbClr val="C0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83579" y="1772816"/>
            <a:ext cx="0" cy="5601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395" y="1772816"/>
            <a:ext cx="2317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65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116632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الكليات الخمس-القسم الذاتي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504" y="4869160"/>
            <a:ext cx="9036496" cy="1800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>
                <a:solidFill>
                  <a:srgbClr val="7030A0"/>
                </a:solidFill>
              </a:rPr>
              <a:t>3</a:t>
            </a:r>
            <a:r>
              <a:rPr lang="ar-IQ" b="1" dirty="0" smtClean="0">
                <a:solidFill>
                  <a:srgbClr val="7030A0"/>
                </a:solidFill>
              </a:rPr>
              <a:t>- الفصل:هو الكلي المميز للنوع من الانواع المشاركة له في الجنس </a:t>
            </a:r>
          </a:p>
          <a:p>
            <a:r>
              <a:rPr lang="ar-IQ" b="1" dirty="0" smtClean="0">
                <a:solidFill>
                  <a:srgbClr val="FF0000"/>
                </a:solidFill>
              </a:rPr>
              <a:t>مثل</a:t>
            </a:r>
            <a:r>
              <a:rPr lang="ar-IQ" b="1" dirty="0" smtClean="0">
                <a:solidFill>
                  <a:srgbClr val="7030A0"/>
                </a:solidFill>
              </a:rPr>
              <a:t> الناطق المميز لنوع الانسان عن الانواع المشاركة في جنس الحيوان كنوع الاسد ونوع الطير ونوع الفيل ونوع السمك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2276872"/>
            <a:ext cx="9036495" cy="10080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chemeClr val="accent3">
                    <a:lumMod val="75000"/>
                  </a:schemeClr>
                </a:solidFill>
              </a:rPr>
              <a:t>1- النوع:هو الكلي المنطبق على جزئيات ذات حقيقة واحدة </a:t>
            </a:r>
            <a:r>
              <a:rPr lang="ar-IQ" b="1" dirty="0" smtClean="0">
                <a:solidFill>
                  <a:srgbClr val="FF0000"/>
                </a:solidFill>
              </a:rPr>
              <a:t>مثل</a:t>
            </a:r>
            <a:r>
              <a:rPr lang="ar-IQ" b="1" dirty="0" smtClean="0">
                <a:solidFill>
                  <a:schemeClr val="accent3">
                    <a:lumMod val="75000"/>
                  </a:schemeClr>
                </a:solidFill>
              </a:rPr>
              <a:t> الانسان المنطبق على خالد،علي،احمد</a:t>
            </a:r>
            <a:endParaRPr lang="en-U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07504" y="3429000"/>
            <a:ext cx="9036495" cy="12241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3500" b="1" dirty="0" smtClean="0">
                <a:solidFill>
                  <a:srgbClr val="002060"/>
                </a:solidFill>
              </a:rPr>
              <a:t>2-الجنس:هو الكلي المنطبق على انواع مختلفة </a:t>
            </a:r>
          </a:p>
          <a:p>
            <a:r>
              <a:rPr lang="ar-IQ" sz="3500" b="1" dirty="0" smtClean="0">
                <a:solidFill>
                  <a:srgbClr val="FF0000"/>
                </a:solidFill>
              </a:rPr>
              <a:t>مثل</a:t>
            </a:r>
            <a:r>
              <a:rPr lang="ar-IQ" sz="3500" b="1" dirty="0" smtClean="0">
                <a:solidFill>
                  <a:srgbClr val="002060"/>
                </a:solidFill>
              </a:rPr>
              <a:t> الحيوان المنطبق على الانسان والطير والسمك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59832" y="1326778"/>
            <a:ext cx="2880000" cy="720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ينقسم الى ثلاثة اقسام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260648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الكليات الخمس-القسم العرضي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79512" y="3562174"/>
            <a:ext cx="8813536" cy="122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7030A0"/>
                </a:solidFill>
              </a:rPr>
              <a:t>2-العرض العام:هو الكلي العام وصفا لانواع مختلفة مثل الماشي العام صفة للانسان والفرس والاسد والفيل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179512" y="2276792"/>
            <a:ext cx="8712968" cy="10801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3500" b="1" dirty="0" smtClean="0">
                <a:solidFill>
                  <a:srgbClr val="002060"/>
                </a:solidFill>
              </a:rPr>
              <a:t>1</a:t>
            </a:r>
            <a:r>
              <a:rPr lang="ar-IQ" sz="4600" b="1" dirty="0" smtClean="0">
                <a:solidFill>
                  <a:srgbClr val="002060"/>
                </a:solidFill>
              </a:rPr>
              <a:t>-الخاصة:وهي الكلي المختص وصفا لنوع واحدمثل الضاحك المختص صفة للانسان</a:t>
            </a:r>
            <a:endParaRPr lang="en-US" sz="46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62871" y="1412776"/>
            <a:ext cx="2880000" cy="720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ينقسم الى قسمين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179512" y="4941168"/>
            <a:ext cx="8908534" cy="172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نتائج:</a:t>
            </a:r>
            <a:endParaRPr lang="ar-IQ" b="1" dirty="0" smtClean="0">
              <a:solidFill>
                <a:srgbClr val="C00000"/>
              </a:solidFill>
            </a:endParaRPr>
          </a:p>
          <a:p>
            <a:r>
              <a:rPr lang="ar-IQ" b="1" dirty="0" smtClean="0">
                <a:solidFill>
                  <a:srgbClr val="FF0000"/>
                </a:solidFill>
              </a:rPr>
              <a:t>النوع</a:t>
            </a:r>
            <a:r>
              <a:rPr lang="ar-IQ" b="1" dirty="0" smtClean="0">
                <a:solidFill>
                  <a:srgbClr val="C00000"/>
                </a:solidFill>
              </a:rPr>
              <a:t> // يتالف من الجنس والفصل</a:t>
            </a:r>
          </a:p>
          <a:p>
            <a:r>
              <a:rPr lang="ar-IQ" sz="4000" b="1" dirty="0" smtClean="0">
                <a:solidFill>
                  <a:srgbClr val="FF0000"/>
                </a:solidFill>
              </a:rPr>
              <a:t>الجنس</a:t>
            </a:r>
            <a:r>
              <a:rPr lang="ar-IQ" sz="4000" b="1" dirty="0" smtClean="0">
                <a:solidFill>
                  <a:srgbClr val="7030A0"/>
                </a:solidFill>
              </a:rPr>
              <a:t> //هو الجزء العام لحقيقة النوع</a:t>
            </a:r>
          </a:p>
          <a:p>
            <a:r>
              <a:rPr lang="ar-IQ" sz="4000" b="1" dirty="0" smtClean="0">
                <a:solidFill>
                  <a:srgbClr val="FF0000"/>
                </a:solidFill>
              </a:rPr>
              <a:t>الفصل</a:t>
            </a:r>
            <a:r>
              <a:rPr lang="ar-IQ" sz="4000" b="1" dirty="0" smtClean="0">
                <a:solidFill>
                  <a:srgbClr val="0070C0"/>
                </a:solidFill>
              </a:rPr>
              <a:t> //هو الجزء الخاص لحقيقة النوع</a:t>
            </a:r>
            <a:endParaRPr lang="en-US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8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048672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FF0000"/>
                </a:solidFill>
              </a:rPr>
              <a:t>---الجنس---</a:t>
            </a:r>
            <a:br>
              <a:rPr lang="ar-IQ" b="1" dirty="0" smtClean="0">
                <a:solidFill>
                  <a:srgbClr val="FF0000"/>
                </a:solidFill>
              </a:rPr>
            </a:br>
            <a:r>
              <a:rPr lang="ar-IQ" b="1" dirty="0" smtClean="0"/>
              <a:t>هو الجزء العام لحقيقة النوع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700808"/>
            <a:ext cx="7128792" cy="31683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600" b="1" dirty="0" smtClean="0">
                <a:solidFill>
                  <a:srgbClr val="C00000"/>
                </a:solidFill>
              </a:rPr>
              <a:t>الجنس يقسم الى ماياتي:</a:t>
            </a:r>
          </a:p>
          <a:p>
            <a:pPr algn="just" rtl="1"/>
            <a:r>
              <a:rPr lang="ar-IQ" sz="3600" b="1" dirty="0" smtClean="0">
                <a:solidFill>
                  <a:srgbClr val="C00000"/>
                </a:solidFill>
              </a:rPr>
              <a:t>1- </a:t>
            </a:r>
            <a:r>
              <a:rPr lang="ar-IQ" sz="3600" b="1" dirty="0" smtClean="0">
                <a:solidFill>
                  <a:srgbClr val="0070C0"/>
                </a:solidFill>
              </a:rPr>
              <a:t>الجنس القريب: وهو اقرب جنس الى نوعه مثل الحيوان بالاضافة الى الانسان</a:t>
            </a:r>
          </a:p>
          <a:p>
            <a:pPr algn="just" rtl="1"/>
            <a:r>
              <a:rPr lang="ar-IQ" sz="3600" b="1" dirty="0" smtClean="0">
                <a:solidFill>
                  <a:srgbClr val="002060"/>
                </a:solidFill>
              </a:rPr>
              <a:t>2-الجنس البعيد: وهو مايقع بعد الجنس القريب مثل الجسم الحي بالاضافة الى الانسان فانه يقع بعد الحيوان 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5301208"/>
            <a:ext cx="6984776" cy="1224136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انسان</a:t>
            </a:r>
            <a:r>
              <a:rPr lang="ar-IQ" sz="3200" dirty="0" smtClean="0">
                <a:solidFill>
                  <a:srgbClr val="FF0000"/>
                </a:solidFill>
              </a:rPr>
              <a:t> (نوع)</a:t>
            </a:r>
          </a:p>
          <a:p>
            <a:pPr algn="r" rtl="1"/>
            <a:r>
              <a:rPr lang="ar-IQ" sz="3200" b="1" dirty="0" smtClean="0">
                <a:solidFill>
                  <a:srgbClr val="002060"/>
                </a:solidFill>
              </a:rPr>
              <a:t>حيوان</a:t>
            </a:r>
            <a:r>
              <a:rPr lang="ar-IQ" sz="3200" dirty="0" smtClean="0">
                <a:solidFill>
                  <a:srgbClr val="002060"/>
                </a:solidFill>
              </a:rPr>
              <a:t> (جنس قريب)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جسم حي </a:t>
            </a:r>
            <a:r>
              <a:rPr lang="ar-IQ" sz="3200" dirty="0" smtClean="0">
                <a:solidFill>
                  <a:srgbClr val="FF0000"/>
                </a:solidFill>
              </a:rPr>
              <a:t>(جنس بعيد)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6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404664"/>
            <a:ext cx="3528392" cy="792088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 rtl="1"/>
            <a:r>
              <a:rPr lang="ar-IQ" sz="4400" b="1" dirty="0" smtClean="0"/>
              <a:t>الفهرس</a:t>
            </a:r>
            <a:endParaRPr lang="en-US" sz="4400" b="1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16971"/>
              </p:ext>
            </p:extLst>
          </p:nvPr>
        </p:nvGraphicFramePr>
        <p:xfrm>
          <a:off x="1524000" y="1397000"/>
          <a:ext cx="60960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IQ" dirty="0" smtClean="0">
                          <a:solidFill>
                            <a:schemeClr val="tx1"/>
                          </a:solidFill>
                        </a:rPr>
                        <a:t>رقم الشريحة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dirty="0" smtClean="0">
                          <a:solidFill>
                            <a:schemeClr val="tx1"/>
                          </a:solidFill>
                        </a:rPr>
                        <a:t>الموضوع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المقدمة-علم المنطق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المصطلحات العامة-العلم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الدلالة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انواع اللفظ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الفرد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المركب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انواع المعنى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انواع المفهوم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النسب الاربع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الكليات الخمسة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التعريف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شروط التعريف التقسيم التصنيف 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الاستدلال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751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274638"/>
            <a:ext cx="6048672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FF0000"/>
                </a:solidFill>
              </a:rPr>
              <a:t>---الفصل---</a:t>
            </a:r>
            <a:br>
              <a:rPr lang="ar-IQ" b="1" dirty="0" smtClean="0">
                <a:solidFill>
                  <a:srgbClr val="FF0000"/>
                </a:solidFill>
              </a:rPr>
            </a:br>
            <a:r>
              <a:rPr lang="ar-IQ" b="1" dirty="0" smtClean="0"/>
              <a:t>هو الجزء الخاص لحقيقة النوع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700808"/>
            <a:ext cx="7128792" cy="33843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600" b="1" dirty="0" smtClean="0">
                <a:solidFill>
                  <a:srgbClr val="C00000"/>
                </a:solidFill>
              </a:rPr>
              <a:t>الفصل يقسم الى ماياتي:</a:t>
            </a:r>
          </a:p>
          <a:p>
            <a:pPr algn="just" rtl="1"/>
            <a:r>
              <a:rPr lang="ar-IQ" sz="3600" b="1" dirty="0" smtClean="0">
                <a:solidFill>
                  <a:srgbClr val="C00000"/>
                </a:solidFill>
              </a:rPr>
              <a:t>1- </a:t>
            </a:r>
            <a:r>
              <a:rPr lang="ar-IQ" sz="3600" b="1" dirty="0" smtClean="0">
                <a:solidFill>
                  <a:srgbClr val="0070C0"/>
                </a:solidFill>
              </a:rPr>
              <a:t>الفصل القريب: وهو اقرب فصل الى نوعه مثل الناطق بالاضافة الى الانسان</a:t>
            </a:r>
          </a:p>
          <a:p>
            <a:pPr algn="just" rtl="1"/>
            <a:r>
              <a:rPr lang="ar-IQ" sz="3600" b="1" dirty="0" smtClean="0">
                <a:solidFill>
                  <a:srgbClr val="002060"/>
                </a:solidFill>
              </a:rPr>
              <a:t>2-الفصل البعيد: وهو مايقع بعد الفصل القريب مثل الحساس المتحرك بالارادة الذي هو فصل لنوع الحيوان بالاضافة الى الانسان </a:t>
            </a:r>
            <a:endParaRPr lang="en-US" sz="36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5301208"/>
            <a:ext cx="6984776" cy="1224136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 fontScale="92500" lnSpcReduction="20000"/>
          </a:bodyPr>
          <a:lstStyle/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انسان</a:t>
            </a:r>
            <a:r>
              <a:rPr lang="ar-IQ" sz="3200" dirty="0" smtClean="0">
                <a:solidFill>
                  <a:srgbClr val="FF0000"/>
                </a:solidFill>
              </a:rPr>
              <a:t> (نوع)</a:t>
            </a:r>
          </a:p>
          <a:p>
            <a:pPr algn="r" rtl="1"/>
            <a:r>
              <a:rPr lang="ar-IQ" sz="3200" b="1" dirty="0" smtClean="0">
                <a:solidFill>
                  <a:srgbClr val="002060"/>
                </a:solidFill>
              </a:rPr>
              <a:t>ناطق</a:t>
            </a:r>
            <a:r>
              <a:rPr lang="ar-IQ" sz="3200" dirty="0" smtClean="0">
                <a:solidFill>
                  <a:srgbClr val="002060"/>
                </a:solidFill>
              </a:rPr>
              <a:t> (فصل قريب)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حساس متحرك بالارادة </a:t>
            </a:r>
            <a:r>
              <a:rPr lang="ar-IQ" sz="3200" dirty="0" smtClean="0">
                <a:solidFill>
                  <a:srgbClr val="FF0000"/>
                </a:solidFill>
              </a:rPr>
              <a:t>(فصل بعيد)</a:t>
            </a:r>
            <a:endParaRPr lang="en-US" sz="32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0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التعريف :</a:t>
            </a:r>
            <a:r>
              <a:rPr lang="ar-IQ" b="1" dirty="0" smtClean="0">
                <a:solidFill>
                  <a:srgbClr val="FF0000"/>
                </a:solidFill>
              </a:rPr>
              <a:t>هو بيان حقيقة الشئ او ايضاح معناه.وينقسم التعريف الى :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984" y="1412776"/>
            <a:ext cx="9111015" cy="5373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1-الحد التام : وهو التعريف بالجنس والفصل القريبين. </a:t>
            </a:r>
            <a:r>
              <a:rPr lang="ar-IQ" b="1" dirty="0" smtClean="0">
                <a:solidFill>
                  <a:srgbClr val="7030A0"/>
                </a:solidFill>
              </a:rPr>
              <a:t>مثل</a:t>
            </a: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 </a:t>
            </a:r>
            <a:r>
              <a:rPr lang="ar-IQ" b="1" dirty="0" smtClean="0">
                <a:solidFill>
                  <a:srgbClr val="00B050"/>
                </a:solidFill>
              </a:rPr>
              <a:t>الانسان حيوان ناطق</a:t>
            </a:r>
            <a:endParaRPr lang="ar-IQ" b="1" dirty="0" smtClean="0">
              <a:solidFill>
                <a:srgbClr val="FF0000"/>
              </a:solidFill>
            </a:endParaRPr>
          </a:p>
          <a:p>
            <a:pPr rtl="1"/>
            <a:r>
              <a:rPr lang="ar-IQ" b="1" i="1" dirty="0" smtClean="0">
                <a:solidFill>
                  <a:srgbClr val="C00000"/>
                </a:solidFill>
              </a:rPr>
              <a:t>فالانسان (نوع) ،وحيوان (جنس) ،وناطق (فصل).</a:t>
            </a:r>
          </a:p>
          <a:p>
            <a:pPr rtl="1"/>
            <a:endParaRPr lang="ar-IQ" b="1" i="1" dirty="0" smtClean="0">
              <a:solidFill>
                <a:srgbClr val="C00000"/>
              </a:solidFill>
            </a:endParaRPr>
          </a:p>
          <a:p>
            <a:pPr rtl="1"/>
            <a:r>
              <a:rPr lang="ar-IQ" b="1" dirty="0" smtClean="0">
                <a:solidFill>
                  <a:srgbClr val="C00000"/>
                </a:solidFill>
              </a:rPr>
              <a:t>2</a:t>
            </a:r>
            <a:r>
              <a:rPr lang="ar-IQ" b="1" dirty="0" smtClean="0">
                <a:solidFill>
                  <a:srgbClr val="FF0000"/>
                </a:solidFill>
              </a:rPr>
              <a:t>-الحد الناقص: وهو التعريف بالجنس البعيد والفصل القريب او بالفصل وحده. </a:t>
            </a:r>
            <a:r>
              <a:rPr lang="ar-IQ" b="1" dirty="0" smtClean="0">
                <a:solidFill>
                  <a:srgbClr val="7030A0"/>
                </a:solidFill>
              </a:rPr>
              <a:t>مثل</a:t>
            </a:r>
          </a:p>
          <a:p>
            <a:pPr rtl="1"/>
            <a:r>
              <a:rPr lang="ar-IQ" b="1" dirty="0" smtClean="0">
                <a:solidFill>
                  <a:srgbClr val="7030A0"/>
                </a:solidFill>
              </a:rPr>
              <a:t> </a:t>
            </a:r>
            <a:r>
              <a:rPr lang="ar-IQ" b="1" dirty="0" smtClean="0">
                <a:solidFill>
                  <a:srgbClr val="00B050"/>
                </a:solidFill>
              </a:rPr>
              <a:t>الانسان جسم حي ناطق</a:t>
            </a:r>
          </a:p>
          <a:p>
            <a:pPr rtl="1"/>
            <a:r>
              <a:rPr lang="ar-IQ" b="1" i="1" dirty="0" smtClean="0">
                <a:solidFill>
                  <a:srgbClr val="C00000"/>
                </a:solidFill>
              </a:rPr>
              <a:t>فالانسان (نوع) ، وجسم حي (جنس بعيد)، وناطق (فصل قريب).</a:t>
            </a:r>
          </a:p>
          <a:p>
            <a:pPr rtl="1"/>
            <a:endParaRPr lang="ar-IQ" b="1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0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التعريف :</a:t>
            </a:r>
            <a:r>
              <a:rPr lang="ar-IQ" b="1" dirty="0" smtClean="0">
                <a:solidFill>
                  <a:srgbClr val="FF0000"/>
                </a:solidFill>
              </a:rPr>
              <a:t>اقسام التعريف..مستمر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984" y="1556792"/>
            <a:ext cx="9111015" cy="5229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i="1" dirty="0" smtClean="0">
              <a:solidFill>
                <a:srgbClr val="C00000"/>
              </a:solidFill>
            </a:endParaRPr>
          </a:p>
          <a:p>
            <a:pPr algn="r" rtl="1"/>
            <a:r>
              <a:rPr lang="ar-IQ" b="1" dirty="0" smtClean="0">
                <a:solidFill>
                  <a:srgbClr val="C00000"/>
                </a:solidFill>
              </a:rPr>
              <a:t>3</a:t>
            </a:r>
            <a:r>
              <a:rPr lang="ar-IQ" b="1" dirty="0" smtClean="0">
                <a:solidFill>
                  <a:srgbClr val="FF0000"/>
                </a:solidFill>
              </a:rPr>
              <a:t>- الرسم التام:وهو التعريف بالجنس والخاصة.</a:t>
            </a:r>
            <a:r>
              <a:rPr lang="ar-IQ" b="1" dirty="0" smtClean="0">
                <a:solidFill>
                  <a:srgbClr val="7030A0"/>
                </a:solidFill>
              </a:rPr>
              <a:t> مثل </a:t>
            </a:r>
          </a:p>
          <a:p>
            <a:pPr rtl="1"/>
            <a:r>
              <a:rPr lang="ar-IQ" b="1" dirty="0" smtClean="0">
                <a:solidFill>
                  <a:srgbClr val="00B050"/>
                </a:solidFill>
              </a:rPr>
              <a:t>الانسان حيوان ضاحك</a:t>
            </a:r>
          </a:p>
          <a:p>
            <a:pPr rtl="1"/>
            <a:r>
              <a:rPr lang="ar-IQ" b="1" i="1" dirty="0" smtClean="0">
                <a:solidFill>
                  <a:srgbClr val="C00000"/>
                </a:solidFill>
              </a:rPr>
              <a:t>فالانسان (نوع)،حيوان (جنس)، ضاحك(عرض خاص).</a:t>
            </a:r>
          </a:p>
          <a:p>
            <a:pPr rtl="1"/>
            <a:r>
              <a:rPr lang="ar-IQ" sz="3800" b="1" dirty="0" smtClean="0">
                <a:solidFill>
                  <a:srgbClr val="7030A0"/>
                </a:solidFill>
              </a:rPr>
              <a:t>ومن الرسم التام التعريف بالمثال وهو التعريف بذكرمصداق من مصاديق الشئ المعرف ،كقولنا:الانسان،مثل:محمد وخالد وعبدالله.</a:t>
            </a:r>
          </a:p>
          <a:p>
            <a:pPr rtl="1"/>
            <a:endParaRPr lang="ar-IQ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b="1" dirty="0" smtClean="0">
                <a:solidFill>
                  <a:srgbClr val="FF0000"/>
                </a:solidFill>
              </a:rPr>
              <a:t>4- الرسم الناقص:وهو التعريف بالخاصة وحدها.</a:t>
            </a:r>
            <a:r>
              <a:rPr lang="ar-IQ" b="1" dirty="0" smtClean="0">
                <a:solidFill>
                  <a:srgbClr val="7030A0"/>
                </a:solidFill>
              </a:rPr>
              <a:t> مثل </a:t>
            </a:r>
          </a:p>
          <a:p>
            <a:pPr rtl="1"/>
            <a:r>
              <a:rPr lang="ar-IQ" b="1" dirty="0" smtClean="0">
                <a:solidFill>
                  <a:srgbClr val="00B050"/>
                </a:solidFill>
              </a:rPr>
              <a:t>الانسان ضاحك</a:t>
            </a:r>
          </a:p>
          <a:p>
            <a:pPr rtl="1"/>
            <a:r>
              <a:rPr lang="ar-IQ" sz="3800" b="1" dirty="0" smtClean="0">
                <a:solidFill>
                  <a:srgbClr val="7030A0"/>
                </a:solidFill>
              </a:rPr>
              <a:t>ومن الرسم الناقص:التعريف بالتشبيه،وهو التعريف بذكر مايشبه الشئ المعرف.مثل :الكليان المتابينان:كالخطين المتوازيين.</a:t>
            </a:r>
          </a:p>
          <a:p>
            <a:pPr rtl="1"/>
            <a:endParaRPr lang="ar-IQ" sz="3800" b="1" dirty="0" smtClean="0">
              <a:solidFill>
                <a:srgbClr val="7030A0"/>
              </a:solidFill>
            </a:endParaRPr>
          </a:p>
          <a:p>
            <a:pPr rtl="1"/>
            <a:r>
              <a:rPr lang="ar-IQ" sz="3800" b="1" dirty="0" smtClean="0">
                <a:solidFill>
                  <a:srgbClr val="7030A0"/>
                </a:solidFill>
              </a:rPr>
              <a:t>ومن الرسم الناقص ايضا التعريف بالقسمة:وهوالتعريف بذكر اقسام الشئ المعرف مثل:الكلمة اسم وفعل وحرف</a:t>
            </a:r>
          </a:p>
          <a:p>
            <a:pPr algn="just" rtl="1"/>
            <a:endParaRPr lang="ar-IQ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96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260648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شروط التعريف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9512" y="1556792"/>
            <a:ext cx="8780178" cy="50405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FF0000"/>
                </a:solidFill>
              </a:rPr>
              <a:t>1- ان يكون التعريف مساويا للشئ المعرف في الانطباق على مصاديقه. ولذلك لايجوز التعريف بماياتي:</a:t>
            </a:r>
          </a:p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r>
              <a:rPr lang="ar-IQ" sz="4000" dirty="0" smtClean="0"/>
              <a:t>أ-التعريف بما هو اعم من الشئ المعرف ،</a:t>
            </a:r>
          </a:p>
          <a:p>
            <a:r>
              <a:rPr lang="ar-IQ" sz="4000" dirty="0" smtClean="0"/>
              <a:t>مثل </a:t>
            </a:r>
            <a:r>
              <a:rPr lang="ar-IQ" sz="4000" b="1" dirty="0" smtClean="0">
                <a:solidFill>
                  <a:srgbClr val="7030A0"/>
                </a:solidFill>
              </a:rPr>
              <a:t>(الانسان حيوان يمشي على رجلين) </a:t>
            </a:r>
            <a:r>
              <a:rPr lang="ar-IQ" sz="4000" dirty="0" smtClean="0"/>
              <a:t>لان هذا التعريف ينطبق على الانسان وعلى غيره من الحيوانات التي تمشي على رجلين.</a:t>
            </a:r>
          </a:p>
          <a:p>
            <a:endParaRPr lang="ar-IQ" sz="4000" dirty="0" smtClean="0">
              <a:solidFill>
                <a:srgbClr val="002060"/>
              </a:solidFill>
            </a:endParaRPr>
          </a:p>
          <a:p>
            <a:r>
              <a:rPr lang="ar-IQ" sz="4000" dirty="0" smtClean="0">
                <a:solidFill>
                  <a:srgbClr val="C00000"/>
                </a:solidFill>
              </a:rPr>
              <a:t>ب-التعريف بما هو اخص من الشئ المعرف، </a:t>
            </a:r>
          </a:p>
          <a:p>
            <a:r>
              <a:rPr lang="ar-IQ" sz="4000" dirty="0" smtClean="0">
                <a:solidFill>
                  <a:srgbClr val="C00000"/>
                </a:solidFill>
              </a:rPr>
              <a:t>مثل </a:t>
            </a:r>
            <a:r>
              <a:rPr lang="ar-IQ" sz="4000" b="1" dirty="0" smtClean="0">
                <a:solidFill>
                  <a:srgbClr val="7030A0"/>
                </a:solidFill>
              </a:rPr>
              <a:t>(الانسان حيوان متعلم) </a:t>
            </a:r>
            <a:r>
              <a:rPr lang="ar-IQ" sz="4000" dirty="0" smtClean="0">
                <a:solidFill>
                  <a:srgbClr val="C00000"/>
                </a:solidFill>
              </a:rPr>
              <a:t>لان هذا التعريف لاينطبق على جميع مصاديق الانسان وانما على بعضها فقط وهم الناس المتعلمون.</a:t>
            </a:r>
          </a:p>
          <a:p>
            <a:endParaRPr lang="ar-IQ" sz="4000" dirty="0" smtClean="0">
              <a:solidFill>
                <a:srgbClr val="002060"/>
              </a:solidFill>
            </a:endParaRPr>
          </a:p>
          <a:p>
            <a:r>
              <a:rPr lang="ar-IQ" sz="4000" dirty="0" smtClean="0">
                <a:solidFill>
                  <a:srgbClr val="002060"/>
                </a:solidFill>
              </a:rPr>
              <a:t>ج-التعريف بما هو مباين للشئ المعرف </a:t>
            </a:r>
          </a:p>
          <a:p>
            <a:r>
              <a:rPr lang="ar-IQ" sz="4000" dirty="0" smtClean="0">
                <a:solidFill>
                  <a:srgbClr val="002060"/>
                </a:solidFill>
              </a:rPr>
              <a:t>مثل </a:t>
            </a:r>
            <a:r>
              <a:rPr lang="ar-IQ" sz="4000" b="1" dirty="0" smtClean="0">
                <a:solidFill>
                  <a:srgbClr val="7030A0"/>
                </a:solidFill>
              </a:rPr>
              <a:t>(الانسان جماد) </a:t>
            </a:r>
            <a:r>
              <a:rPr lang="ar-IQ" sz="4000" dirty="0" smtClean="0">
                <a:solidFill>
                  <a:srgbClr val="002060"/>
                </a:solidFill>
              </a:rPr>
              <a:t>لان المتباينين  لاينطبق كل منهما على شئ من مصاديق الاخر.</a:t>
            </a:r>
            <a:endParaRPr lang="en-US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5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260648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شروط التعريف-مستمر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79512" y="1556792"/>
            <a:ext cx="8780178" cy="51845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2- ان يكون التعريف بما هو اوضح واجلى من الشئ المعرف لدى المخاطب.لذلك لايجوز التعريف بماياتي:</a:t>
            </a:r>
          </a:p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r>
              <a:rPr lang="ar-IQ" sz="4000" dirty="0" smtClean="0"/>
              <a:t>أ-التعريف بما يساوي الشئ المعرف بالوضوح،</a:t>
            </a:r>
          </a:p>
          <a:p>
            <a:pPr rtl="1"/>
            <a:r>
              <a:rPr lang="ar-IQ" sz="4000" dirty="0" smtClean="0"/>
              <a:t>مثل </a:t>
            </a:r>
            <a:r>
              <a:rPr lang="ar-IQ" sz="4000" b="1" dirty="0" smtClean="0">
                <a:solidFill>
                  <a:srgbClr val="7030A0"/>
                </a:solidFill>
              </a:rPr>
              <a:t>(تعريف الاب بانه والد الابن والابن بانه ولد الاب) </a:t>
            </a:r>
            <a:r>
              <a:rPr lang="ar-IQ" sz="4000" dirty="0" smtClean="0"/>
              <a:t>لان الابن والاب متساويان في الوضوح،وليس احدهما اوضح من الاخر حتى يعرف به.</a:t>
            </a:r>
          </a:p>
          <a:p>
            <a:endParaRPr lang="ar-IQ" sz="4000" dirty="0" smtClean="0">
              <a:solidFill>
                <a:srgbClr val="002060"/>
              </a:solidFill>
            </a:endParaRPr>
          </a:p>
          <a:p>
            <a:pPr rtl="1"/>
            <a:r>
              <a:rPr lang="ar-IQ" sz="4000" dirty="0" smtClean="0">
                <a:solidFill>
                  <a:srgbClr val="C00000"/>
                </a:solidFill>
              </a:rPr>
              <a:t>ب-التعريف بما هو اخفى من الشئ المعرف، </a:t>
            </a:r>
          </a:p>
          <a:p>
            <a:r>
              <a:rPr lang="ar-IQ" sz="4000" dirty="0" smtClean="0">
                <a:solidFill>
                  <a:srgbClr val="C00000"/>
                </a:solidFill>
              </a:rPr>
              <a:t>مثل </a:t>
            </a:r>
            <a:r>
              <a:rPr lang="ar-IQ" sz="4000" b="1" dirty="0" smtClean="0">
                <a:solidFill>
                  <a:srgbClr val="7030A0"/>
                </a:solidFill>
              </a:rPr>
              <a:t>(النور قوة تشبه الوقود) </a:t>
            </a:r>
            <a:r>
              <a:rPr lang="ar-IQ" sz="4000" dirty="0" smtClean="0">
                <a:solidFill>
                  <a:srgbClr val="C00000"/>
                </a:solidFill>
              </a:rPr>
              <a:t>لان الشئ المعرف هنا (النور) اوضح من التعريف لدى المخاطب،فلا يتحقق المطلوب من التعريف وهو بيان الحقيقة او ايضاح المعنى.</a:t>
            </a:r>
          </a:p>
          <a:p>
            <a:endParaRPr lang="ar-IQ" sz="40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99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7030A0"/>
                </a:solidFill>
              </a:rPr>
              <a:t>التقسيم والتصنيف</a:t>
            </a:r>
            <a:br>
              <a:rPr lang="ar-IQ" b="1" dirty="0" smtClean="0">
                <a:solidFill>
                  <a:srgbClr val="7030A0"/>
                </a:solidFill>
              </a:rPr>
            </a:br>
            <a:r>
              <a:rPr lang="ar-IQ" b="1" dirty="0" smtClean="0">
                <a:solidFill>
                  <a:srgbClr val="7030A0"/>
                </a:solidFill>
              </a:rPr>
              <a:t>التقسيم(القسمة)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648" y="1916832"/>
            <a:ext cx="8712968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4000" b="1" dirty="0" smtClean="0">
                <a:solidFill>
                  <a:srgbClr val="FF0000"/>
                </a:solidFill>
              </a:rPr>
              <a:t>تعريفه:</a:t>
            </a:r>
            <a:r>
              <a:rPr lang="ar-IQ" sz="4000" b="1" dirty="0" smtClean="0"/>
              <a:t>ان التقسيم (القسمة)هو تجزئة الشئ الى انواعه او تحليله الى عناصره.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43648" y="3573016"/>
            <a:ext cx="8712968" cy="31700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4000" b="1" dirty="0" smtClean="0">
                <a:solidFill>
                  <a:srgbClr val="7030A0"/>
                </a:solidFill>
              </a:rPr>
              <a:t>لتجزئة الكلمة الى انواعها نقول </a:t>
            </a:r>
            <a:r>
              <a:rPr lang="ar-IQ" sz="4000" b="1" dirty="0" smtClean="0">
                <a:solidFill>
                  <a:srgbClr val="C00000"/>
                </a:solidFill>
              </a:rPr>
              <a:t>(الكلمة تنقسم الى ثلاثة اقسام، هي:الاسم والفعل والحرف)</a:t>
            </a:r>
          </a:p>
          <a:p>
            <a:pPr algn="r" rtl="1"/>
            <a:endParaRPr lang="ar-IQ" sz="4000" b="1" dirty="0" smtClean="0">
              <a:solidFill>
                <a:srgbClr val="C00000"/>
              </a:solidFill>
            </a:endParaRPr>
          </a:p>
          <a:p>
            <a:pPr algn="r" rtl="1"/>
            <a:r>
              <a:rPr lang="ar-IQ" sz="4000" dirty="0" smtClean="0"/>
              <a:t>وكقولنا </a:t>
            </a:r>
            <a:r>
              <a:rPr lang="ar-IQ" sz="4000" b="1" dirty="0" smtClean="0">
                <a:solidFill>
                  <a:srgbClr val="C00000"/>
                </a:solidFill>
              </a:rPr>
              <a:t>(الماء ينحل الى عنصرين هما :الاوكسجين والهيدروجين)</a:t>
            </a:r>
            <a:endParaRPr lang="en-US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472608" cy="77809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/>
              <a:t>اساس التقسيم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1124744"/>
            <a:ext cx="9036496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FF0000"/>
                </a:solidFill>
              </a:rPr>
              <a:t>يقصد بالاساس هو الغاية التي يهدف اليها المقسم، والصفة التي يلاحظها اثناء التقسيم ، ويتخذ منها مقياسا عاما في تقسيمه.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2492896"/>
            <a:ext cx="8856984" cy="38884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sz="4000" b="1" dirty="0" smtClean="0">
                <a:solidFill>
                  <a:srgbClr val="C00000"/>
                </a:solidFill>
              </a:rPr>
              <a:t>مثال:</a:t>
            </a:r>
          </a:p>
          <a:p>
            <a:pPr algn="r" rtl="1"/>
            <a:r>
              <a:rPr lang="ar-IQ" sz="4000" b="1" dirty="0" smtClean="0">
                <a:solidFill>
                  <a:srgbClr val="7030A0"/>
                </a:solidFill>
              </a:rPr>
              <a:t>اذا قسمنا الحيوانات الى اكلة اللحوم واكلة النباتات، </a:t>
            </a:r>
            <a:r>
              <a:rPr lang="ar-IQ" sz="4000" b="1" dirty="0" smtClean="0">
                <a:solidFill>
                  <a:srgbClr val="00B050"/>
                </a:solidFill>
              </a:rPr>
              <a:t>فان اساس التقسيم هو نوع غذاء الحيوانات.</a:t>
            </a:r>
          </a:p>
          <a:p>
            <a:pPr algn="r" rtl="1"/>
            <a:endParaRPr lang="ar-IQ" sz="4000" b="1" u="sng" dirty="0">
              <a:solidFill>
                <a:srgbClr val="7030A0"/>
              </a:solidFill>
            </a:endParaRPr>
          </a:p>
          <a:p>
            <a:pPr algn="r" rtl="1"/>
            <a:r>
              <a:rPr lang="ar-IQ" sz="4000" b="1" dirty="0" smtClean="0">
                <a:solidFill>
                  <a:srgbClr val="7030A0"/>
                </a:solidFill>
              </a:rPr>
              <a:t>يقسم المثلث الى متساوي الاضلاع، متساوي الساقين، ومختلف الاضلاع ،</a:t>
            </a:r>
            <a:r>
              <a:rPr lang="ar-IQ" sz="4000" b="1" dirty="0" smtClean="0">
                <a:solidFill>
                  <a:srgbClr val="00B050"/>
                </a:solidFill>
              </a:rPr>
              <a:t>هذا التقسيم تم على اساس اطوال اضلاع المثلث </a:t>
            </a:r>
            <a:endParaRPr lang="en-US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408712" cy="100811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sz="4800" b="1" dirty="0" smtClean="0">
                <a:solidFill>
                  <a:srgbClr val="00B050"/>
                </a:solidFill>
              </a:rPr>
              <a:t>تنبيه</a:t>
            </a:r>
            <a:endParaRPr lang="en-US" sz="4800" dirty="0">
              <a:solidFill>
                <a:srgbClr val="00B05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340768"/>
            <a:ext cx="7128792" cy="11381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قد يقسم الجنس الواحد بتقسيمات مختلفة وذلك على الاساس الذي اعتمد في التقسيم 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5496" y="2478906"/>
            <a:ext cx="9036496" cy="41904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algn="just" rtl="1"/>
            <a:r>
              <a:rPr lang="ar-IQ" b="1" dirty="0" smtClean="0">
                <a:solidFill>
                  <a:srgbClr val="FF0000"/>
                </a:solidFill>
              </a:rPr>
              <a:t>مثال: </a:t>
            </a:r>
            <a:r>
              <a:rPr lang="ar-IQ" b="1" dirty="0" smtClean="0">
                <a:solidFill>
                  <a:srgbClr val="7030A0"/>
                </a:solidFill>
              </a:rPr>
              <a:t>الانسان</a:t>
            </a:r>
          </a:p>
          <a:p>
            <a:pPr algn="just" rtl="1"/>
            <a:endParaRPr lang="ar-IQ" b="1" dirty="0" smtClean="0">
              <a:solidFill>
                <a:srgbClr val="FF0000"/>
              </a:solidFill>
            </a:endParaRPr>
          </a:p>
          <a:p>
            <a:pPr algn="just" rtl="1"/>
            <a:r>
              <a:rPr lang="ar-IQ" b="1" dirty="0" smtClean="0">
                <a:solidFill>
                  <a:srgbClr val="C00000"/>
                </a:solidFill>
              </a:rPr>
              <a:t>قد يقسم على اساس اللون الى (اسود ،وابيض،........)</a:t>
            </a:r>
          </a:p>
          <a:p>
            <a:pPr algn="just" rtl="1"/>
            <a:endParaRPr lang="ar-IQ" b="1" dirty="0" smtClean="0">
              <a:solidFill>
                <a:srgbClr val="FF0000"/>
              </a:solidFill>
            </a:endParaRPr>
          </a:p>
          <a:p>
            <a:pPr algn="just" rtl="1"/>
            <a:r>
              <a:rPr lang="ar-IQ" b="1" dirty="0" smtClean="0">
                <a:solidFill>
                  <a:srgbClr val="FF0000"/>
                </a:solidFill>
              </a:rPr>
              <a:t>قد يقسم على اساس الشعب الى (عربي، وهندي،.......)</a:t>
            </a:r>
          </a:p>
          <a:p>
            <a:pPr algn="just" rtl="1"/>
            <a:endParaRPr lang="ar-IQ" b="1" dirty="0" smtClean="0">
              <a:solidFill>
                <a:srgbClr val="FF0000"/>
              </a:solidFill>
            </a:endParaRPr>
          </a:p>
          <a:p>
            <a:pPr algn="just" rtl="1"/>
            <a:r>
              <a:rPr lang="ar-IQ" b="1" dirty="0" smtClean="0"/>
              <a:t>قد يقسم على اساس المجتمع الذي يعيش فيه الى (مدني ،وريفي،......)</a:t>
            </a:r>
          </a:p>
          <a:p>
            <a:pPr algn="just"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endParaRPr lang="ar-IQ" b="1" dirty="0" smtClean="0">
              <a:solidFill>
                <a:srgbClr val="FF0000"/>
              </a:solidFill>
            </a:endParaRPr>
          </a:p>
          <a:p>
            <a:pPr rtl="1"/>
            <a:endParaRPr lang="ar-IQ" b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8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476672"/>
            <a:ext cx="7560840" cy="100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IQ" b="1" dirty="0" smtClean="0"/>
          </a:p>
          <a:p>
            <a:r>
              <a:rPr lang="ar-IQ" sz="5200" b="1" dirty="0" smtClean="0"/>
              <a:t>انواع التقسيم</a:t>
            </a:r>
          </a:p>
          <a:p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040052" y="2321594"/>
            <a:ext cx="3636404" cy="4203750"/>
          </a:xfrm>
          <a:prstGeom prst="rect">
            <a:avLst/>
          </a:prstGeom>
          <a:ln w="25400" cap="rnd">
            <a:solidFill>
              <a:schemeClr val="tx1"/>
            </a:solidFill>
            <a:prstDash val="sysDot"/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3900" b="1" dirty="0" smtClean="0">
                <a:solidFill>
                  <a:schemeClr val="accent6">
                    <a:lumMod val="50000"/>
                  </a:schemeClr>
                </a:solidFill>
              </a:rPr>
              <a:t>القسمة الطبيعية</a:t>
            </a:r>
          </a:p>
          <a:p>
            <a:pPr algn="just" rtl="1"/>
            <a:r>
              <a:rPr lang="ar-IQ" sz="3900" b="1" dirty="0" smtClean="0">
                <a:solidFill>
                  <a:schemeClr val="accent6">
                    <a:lumMod val="50000"/>
                  </a:schemeClr>
                </a:solidFill>
              </a:rPr>
              <a:t>هي تحليل الشئ الى اجزائه التي يتالف منها</a:t>
            </a:r>
          </a:p>
          <a:p>
            <a:pPr algn="just" rtl="1"/>
            <a:endParaRPr lang="ar-IQ" sz="39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مثال:</a:t>
            </a:r>
            <a:r>
              <a:rPr lang="ar-IQ" sz="4000" b="1" dirty="0" smtClean="0">
                <a:solidFill>
                  <a:schemeClr val="accent6">
                    <a:lumMod val="50000"/>
                  </a:schemeClr>
                </a:solidFill>
              </a:rPr>
              <a:t> تقسيم الماء الى عنصري الاوكسجين والهيدروجين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11720" y="2321594"/>
            <a:ext cx="3924276" cy="4203750"/>
          </a:xfrm>
          <a:prstGeom prst="rect">
            <a:avLst/>
          </a:prstGeom>
          <a:ln w="25400" cap="rnd">
            <a:solidFill>
              <a:schemeClr val="tx1"/>
            </a:solidFill>
            <a:prstDash val="sysDot"/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6500" b="1" dirty="0" smtClean="0">
                <a:solidFill>
                  <a:srgbClr val="7030A0"/>
                </a:solidFill>
              </a:rPr>
              <a:t>القسمة المنطقية</a:t>
            </a:r>
          </a:p>
          <a:p>
            <a:pPr algn="just" rtl="1"/>
            <a:r>
              <a:rPr lang="ar-IQ" sz="6500" b="1" dirty="0" smtClean="0">
                <a:solidFill>
                  <a:srgbClr val="7030A0"/>
                </a:solidFill>
              </a:rPr>
              <a:t>هي تحليل الشئ الى انواعه التي ينطبق عليها</a:t>
            </a:r>
          </a:p>
          <a:p>
            <a:pPr algn="just" rtl="1"/>
            <a:r>
              <a:rPr lang="ar-IQ" sz="65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just" rtl="1"/>
            <a:r>
              <a:rPr lang="ar-IQ" sz="7100" b="1" dirty="0" smtClean="0">
                <a:solidFill>
                  <a:srgbClr val="FF0000"/>
                </a:solidFill>
              </a:rPr>
              <a:t>مثال:</a:t>
            </a:r>
            <a:r>
              <a:rPr lang="ar-IQ" sz="7100" b="1" dirty="0" smtClean="0">
                <a:solidFill>
                  <a:schemeClr val="accent3">
                    <a:lumMod val="75000"/>
                  </a:schemeClr>
                </a:solidFill>
              </a:rPr>
              <a:t>تقسيم الكلمة الى الاسم والفعل والحرف، وقسمة الزاوية الى حادة وقائمة ومنفرجة.</a:t>
            </a:r>
            <a:endParaRPr lang="en-US" sz="7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" name="Straight Arrow Connector 2"/>
          <p:cNvCxnSpPr>
            <a:stCxn id="7" idx="2"/>
            <a:endCxn id="14" idx="0"/>
          </p:cNvCxnSpPr>
          <p:nvPr/>
        </p:nvCxnSpPr>
        <p:spPr>
          <a:xfrm flipH="1">
            <a:off x="2573858" y="1484784"/>
            <a:ext cx="2178162" cy="836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7" idx="2"/>
            <a:endCxn id="13" idx="0"/>
          </p:cNvCxnSpPr>
          <p:nvPr/>
        </p:nvCxnSpPr>
        <p:spPr>
          <a:xfrm>
            <a:off x="4752020" y="1484784"/>
            <a:ext cx="2106234" cy="836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93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شروط القسمة المنطقية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5314" y="1196752"/>
            <a:ext cx="9143999" cy="11381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200" b="1" dirty="0" smtClean="0"/>
              <a:t>1</a:t>
            </a:r>
            <a:r>
              <a:rPr lang="ar-IQ" sz="2400" b="1" dirty="0" smtClean="0"/>
              <a:t>- فرض اساس واحد للتقسيم:</a:t>
            </a:r>
            <a:r>
              <a:rPr lang="ar-IQ" sz="2400" b="1" dirty="0" smtClean="0">
                <a:solidFill>
                  <a:srgbClr val="7030A0"/>
                </a:solidFill>
              </a:rPr>
              <a:t>لاتصح قسمة الشئ الواحد على اكثر من اساس في ان واحد</a:t>
            </a:r>
            <a:endParaRPr lang="en-US" sz="2400" dirty="0">
              <a:solidFill>
                <a:srgbClr val="7030A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07504" y="2492896"/>
            <a:ext cx="8999621" cy="157018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2400" b="1" dirty="0" smtClean="0"/>
              <a:t>2-مساواة مصاديق الاقسام الى مصاديق المقسم:</a:t>
            </a:r>
            <a:r>
              <a:rPr lang="ar-IQ" sz="2400" b="1" dirty="0" smtClean="0">
                <a:solidFill>
                  <a:srgbClr val="7030A0"/>
                </a:solidFill>
              </a:rPr>
              <a:t>يعني ان كل مصداق ينطبق عليه القسم لابد وان ينطبق عليه المقسم.</a:t>
            </a:r>
          </a:p>
          <a:p>
            <a:pPr rtl="1"/>
            <a:r>
              <a:rPr lang="ar-IQ" sz="2400" b="1" dirty="0" smtClean="0">
                <a:solidFill>
                  <a:srgbClr val="FF0000"/>
                </a:solidFill>
              </a:rPr>
              <a:t>مثال:لفظ (المدرسة)هي مصداق الاسم الذي هو قسم من الكلمة ينطبق عليها الاسم فيقال (المدرسة اسم) وتنطبق عليها الكلمة التي هي المقسم للاسم فيقال (المدرسة كلمة)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07504" y="4221088"/>
            <a:ext cx="8999621" cy="11381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2800" b="1" dirty="0" smtClean="0"/>
              <a:t>3-عدم تداخل الانواع: </a:t>
            </a:r>
            <a:r>
              <a:rPr lang="ar-IQ" sz="2800" b="1" dirty="0" smtClean="0">
                <a:solidFill>
                  <a:srgbClr val="FF0000"/>
                </a:solidFill>
              </a:rPr>
              <a:t>مثال: لايصح تقسيم الحيوان ذي العمود الفقري الى ماله رئة وماله ثدي،لان الثدييات من ذوات الرئة.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07505" y="5517232"/>
            <a:ext cx="8999620" cy="1138138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2800" b="1" dirty="0" smtClean="0"/>
              <a:t>4-اتصال حلقات السلسلة:</a:t>
            </a:r>
          </a:p>
          <a:p>
            <a:pPr rtl="1"/>
            <a:r>
              <a:rPr lang="ar-IQ" sz="2800" b="1" dirty="0" smtClean="0">
                <a:solidFill>
                  <a:srgbClr val="FF0000"/>
                </a:solidFill>
              </a:rPr>
              <a:t>مثل: كقولنا (زيد-انسان-حيوان-جسم)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404664"/>
            <a:ext cx="3528392" cy="792088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/>
          </a:bodyPr>
          <a:lstStyle/>
          <a:p>
            <a:pPr algn="ctr" rtl="1"/>
            <a:r>
              <a:rPr lang="ar-IQ" sz="4400" b="1" dirty="0" smtClean="0"/>
              <a:t>الفهرس</a:t>
            </a:r>
            <a:endParaRPr lang="en-US" sz="4400" b="1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701990"/>
              </p:ext>
            </p:extLst>
          </p:nvPr>
        </p:nvGraphicFramePr>
        <p:xfrm>
          <a:off x="1524000" y="1397000"/>
          <a:ext cx="60960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IQ" dirty="0" smtClean="0">
                          <a:solidFill>
                            <a:schemeClr val="tx1"/>
                          </a:solidFill>
                        </a:rPr>
                        <a:t>رقم الشريحة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dirty="0" smtClean="0">
                          <a:solidFill>
                            <a:schemeClr val="tx1"/>
                          </a:solidFill>
                        </a:rPr>
                        <a:t>الموضوع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القضايا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اقسام الحملية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اقسام الشرطية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الاستدلال غير المباشر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التناقض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العكس المستوي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عكس النقيض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النوع الرابع من انواع التلازم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الاستدلال المباشر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القياس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ar-IQ" dirty="0" smtClean="0"/>
                        <a:t>الاقتراني الحملي</a:t>
                      </a:r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29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الفرق بين القسمتين الطبيعية والمنطقية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2852936"/>
            <a:ext cx="5040560" cy="3888432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endParaRPr lang="ar-IQ" sz="40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7030A0"/>
                </a:solidFill>
              </a:rPr>
              <a:t>1-يصح حمل القسم على المقسم وحمل المقسم على القسم فيصح ان يقال (الاسم كلمة) و(هذه الكلمة اسم).</a:t>
            </a:r>
          </a:p>
          <a:p>
            <a:pPr algn="just" rtl="1"/>
            <a:endParaRPr lang="ar-IQ" sz="40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7030A0"/>
                </a:solidFill>
              </a:rPr>
              <a:t>2- هذه العملية تنازلية،تبدا من الجنس الى انواعه ،ومن النوع الى اصنافه،ومن الصنف الى افراده. </a:t>
            </a:r>
          </a:p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مثال:تقسم الكلمة (اسم،فعل،حرف)،والاسم الى(معرب ومبنى)والفعل(ماضي،مضارع ،امر)،والمضارع(معرب ومبنى)</a:t>
            </a:r>
          </a:p>
          <a:p>
            <a:pPr algn="just" rtl="1"/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868144" y="2780928"/>
            <a:ext cx="2686080" cy="3888432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2800" b="1" dirty="0" smtClean="0">
                <a:solidFill>
                  <a:srgbClr val="7030A0"/>
                </a:solidFill>
              </a:rPr>
              <a:t>1-لايصح حمل القسم على المقسم وحمل المقسم على القسم فلا يصح ان يقال (الاوكسجين ماء) و(هذا الماء اوكسجين).</a:t>
            </a:r>
            <a:endParaRPr lang="ar-IQ" sz="2800" b="1" dirty="0">
              <a:solidFill>
                <a:srgbClr val="7030A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508104" y="1620588"/>
            <a:ext cx="3406160" cy="728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i="1" dirty="0" smtClean="0">
              <a:solidFill>
                <a:srgbClr val="C00000"/>
              </a:solidFill>
            </a:endParaRPr>
          </a:p>
          <a:p>
            <a:pPr rtl="1"/>
            <a:r>
              <a:rPr lang="ar-IQ" sz="13500" b="1" dirty="0" smtClean="0">
                <a:solidFill>
                  <a:srgbClr val="C00000"/>
                </a:solidFill>
              </a:rPr>
              <a:t>القسمة الطبيعية</a:t>
            </a:r>
            <a:endParaRPr lang="ar-IQ" sz="13500" b="1" i="1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3807" y="1620589"/>
            <a:ext cx="3528392" cy="728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600" b="1" i="1" dirty="0" smtClean="0">
                <a:solidFill>
                  <a:srgbClr val="C00000"/>
                </a:solidFill>
              </a:rPr>
              <a:t>القسمة المنطقية</a:t>
            </a:r>
            <a:endParaRPr lang="ar-IQ" sz="3600" b="1" i="1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>
            <a:stCxn id="5" idx="2"/>
            <a:endCxn id="8" idx="0"/>
          </p:cNvCxnSpPr>
          <p:nvPr/>
        </p:nvCxnSpPr>
        <p:spPr>
          <a:xfrm flipH="1">
            <a:off x="1968003" y="1326778"/>
            <a:ext cx="2591033" cy="29381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  <a:endCxn id="7" idx="0"/>
          </p:cNvCxnSpPr>
          <p:nvPr/>
        </p:nvCxnSpPr>
        <p:spPr>
          <a:xfrm>
            <a:off x="4559036" y="1326778"/>
            <a:ext cx="2652148" cy="293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  <a:endCxn id="6" idx="0"/>
          </p:cNvCxnSpPr>
          <p:nvPr/>
        </p:nvCxnSpPr>
        <p:spPr>
          <a:xfrm>
            <a:off x="1968003" y="2348880"/>
            <a:ext cx="659781" cy="50405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4" idx="0"/>
          </p:cNvCxnSpPr>
          <p:nvPr/>
        </p:nvCxnSpPr>
        <p:spPr>
          <a:xfrm>
            <a:off x="7211184" y="2348879"/>
            <a:ext cx="0" cy="432049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9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اساليب التقسيم للقسمة المنطقية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11560" y="2852936"/>
            <a:ext cx="2651959" cy="3240360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endParaRPr lang="ar-IQ" sz="40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7030A0"/>
                </a:solidFill>
              </a:rPr>
              <a:t>هي قسمة الشئ الى جميع اقسامه تفصيلا.</a:t>
            </a:r>
          </a:p>
          <a:p>
            <a:pPr algn="just" rtl="1"/>
            <a:endParaRPr lang="ar-IQ" sz="40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مثال:</a:t>
            </a:r>
            <a:r>
              <a:rPr lang="ar-IQ" sz="4000" b="1" dirty="0" smtClean="0">
                <a:solidFill>
                  <a:srgbClr val="7030A0"/>
                </a:solidFill>
              </a:rPr>
              <a:t>تقسيم الكلمة الى (اسم وفعل وحرف)،والاسم الى معرب ومبني  ، وهكذا.</a:t>
            </a:r>
          </a:p>
          <a:p>
            <a:pPr algn="just" rtl="1"/>
            <a:endParaRPr lang="ar-IQ" b="1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716016" y="2780928"/>
            <a:ext cx="4104456" cy="3312368"/>
          </a:xfrm>
          <a:prstGeom prst="rect">
            <a:avLst/>
          </a:prstGeom>
          <a:ln w="25400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2800" b="1" dirty="0" smtClean="0">
                <a:solidFill>
                  <a:srgbClr val="7030A0"/>
                </a:solidFill>
              </a:rPr>
              <a:t>هي طريقة الترديد بين النفي والاثبات:( تقسيم الشئ تقسيما دائرا بين اثبات القسم ونفيه)،</a:t>
            </a:r>
          </a:p>
          <a:p>
            <a:pPr algn="just" rtl="1"/>
            <a:endParaRPr lang="ar-IQ" sz="28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2800" b="1" dirty="0" smtClean="0">
                <a:solidFill>
                  <a:srgbClr val="FF0000"/>
                </a:solidFill>
              </a:rPr>
              <a:t>مثال:</a:t>
            </a:r>
            <a:r>
              <a:rPr lang="ar-IQ" sz="2800" b="1" dirty="0" smtClean="0">
                <a:solidFill>
                  <a:srgbClr val="7030A0"/>
                </a:solidFill>
              </a:rPr>
              <a:t> تقسيم الحيوان الى الناطق وغير الناطق،والناطق الى الرجل وغير الرجل،والرجل الى العالم وغير العالم، وهكذا.</a:t>
            </a:r>
            <a:endParaRPr lang="ar-IQ" sz="2800" b="1" dirty="0">
              <a:solidFill>
                <a:srgbClr val="7030A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054272" y="1620588"/>
            <a:ext cx="3406160" cy="728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i="1" dirty="0" smtClean="0">
              <a:solidFill>
                <a:srgbClr val="C00000"/>
              </a:solidFill>
            </a:endParaRPr>
          </a:p>
          <a:p>
            <a:pPr rtl="1"/>
            <a:r>
              <a:rPr lang="ar-IQ" sz="13500" b="1" dirty="0" smtClean="0">
                <a:solidFill>
                  <a:srgbClr val="C00000"/>
                </a:solidFill>
              </a:rPr>
              <a:t>القسمة الثنائية</a:t>
            </a:r>
            <a:endParaRPr lang="ar-IQ" sz="13500" b="1" i="1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03807" y="1620589"/>
            <a:ext cx="3528392" cy="728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600" b="1" i="1" dirty="0" smtClean="0">
                <a:solidFill>
                  <a:srgbClr val="C00000"/>
                </a:solidFill>
              </a:rPr>
              <a:t>القسمة التفصيلية</a:t>
            </a:r>
            <a:endParaRPr lang="ar-IQ" sz="3600" b="1" i="1" dirty="0">
              <a:solidFill>
                <a:srgbClr val="C00000"/>
              </a:solidFill>
            </a:endParaRPr>
          </a:p>
        </p:txBody>
      </p:sp>
      <p:cxnSp>
        <p:nvCxnSpPr>
          <p:cNvPr id="9" name="Straight Arrow Connector 8"/>
          <p:cNvCxnSpPr>
            <a:stCxn id="5" idx="2"/>
            <a:endCxn id="8" idx="0"/>
          </p:cNvCxnSpPr>
          <p:nvPr/>
        </p:nvCxnSpPr>
        <p:spPr>
          <a:xfrm flipH="1">
            <a:off x="1968003" y="1326778"/>
            <a:ext cx="2591033" cy="29381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2"/>
            <a:endCxn id="7" idx="0"/>
          </p:cNvCxnSpPr>
          <p:nvPr/>
        </p:nvCxnSpPr>
        <p:spPr>
          <a:xfrm>
            <a:off x="4559036" y="1326778"/>
            <a:ext cx="2198316" cy="293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8" idx="2"/>
            <a:endCxn id="6" idx="0"/>
          </p:cNvCxnSpPr>
          <p:nvPr/>
        </p:nvCxnSpPr>
        <p:spPr>
          <a:xfrm flipH="1">
            <a:off x="1937540" y="2348880"/>
            <a:ext cx="30463" cy="50405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7" idx="2"/>
            <a:endCxn id="4" idx="0"/>
          </p:cNvCxnSpPr>
          <p:nvPr/>
        </p:nvCxnSpPr>
        <p:spPr>
          <a:xfrm>
            <a:off x="6757352" y="2348879"/>
            <a:ext cx="10892" cy="432049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679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3807" y="188640"/>
            <a:ext cx="8710457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اهمية التقسيم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2780928"/>
            <a:ext cx="8352928" cy="3312368"/>
          </a:xfrm>
          <a:prstGeom prst="rect">
            <a:avLst/>
          </a:prstGeom>
          <a:ln w="254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2800" b="1" dirty="0" smtClean="0">
                <a:solidFill>
                  <a:srgbClr val="FF0000"/>
                </a:solidFill>
              </a:rPr>
              <a:t>مثال1:</a:t>
            </a:r>
            <a:r>
              <a:rPr lang="ar-IQ" sz="2800" b="1" dirty="0" smtClean="0">
                <a:solidFill>
                  <a:srgbClr val="7030A0"/>
                </a:solidFill>
              </a:rPr>
              <a:t>باستخدام التقسيم الطبيعي في علم الحيوان نستطيع ان نعرف ان فصيلة الاسد من طائفة الضواري،وان طائفة الضواري من صنف اللبائن،وان صنف اللبائن من الشعبة الفقرية.</a:t>
            </a:r>
          </a:p>
          <a:p>
            <a:pPr algn="just" rtl="1"/>
            <a:endParaRPr lang="ar-IQ" sz="28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2800" b="1" dirty="0" smtClean="0">
                <a:solidFill>
                  <a:srgbClr val="FF0000"/>
                </a:solidFill>
              </a:rPr>
              <a:t>مثال2:</a:t>
            </a:r>
            <a:r>
              <a:rPr lang="ar-IQ" sz="2800" b="1" dirty="0" smtClean="0">
                <a:solidFill>
                  <a:srgbClr val="7030A0"/>
                </a:solidFill>
              </a:rPr>
              <a:t>باستخدام التقسيم في علم النبات  نستطيع ان نعرف ان البكتريا من الفطريات الانشطارية،وان الفطريات الانشطارية من الفطريات غير الحقيقية.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11560" y="1620588"/>
            <a:ext cx="7848872" cy="72829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2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i="1" dirty="0" smtClean="0">
              <a:solidFill>
                <a:srgbClr val="C00000"/>
              </a:solidFill>
            </a:endParaRPr>
          </a:p>
          <a:p>
            <a:pPr rtl="1"/>
            <a:r>
              <a:rPr lang="ar-IQ" sz="13500" b="1" dirty="0" smtClean="0">
                <a:solidFill>
                  <a:srgbClr val="C00000"/>
                </a:solidFill>
              </a:rPr>
              <a:t>باستخدام التقسيم يمكن فهم تسلسل الاشياء ومبادئها</a:t>
            </a:r>
            <a:endParaRPr lang="ar-IQ" sz="135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3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92211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>
                <a:solidFill>
                  <a:srgbClr val="7030A0"/>
                </a:solidFill>
              </a:rPr>
              <a:t>التصنيف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84784"/>
            <a:ext cx="8900352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4000" b="1" dirty="0" smtClean="0">
                <a:solidFill>
                  <a:srgbClr val="FF0000"/>
                </a:solidFill>
              </a:rPr>
              <a:t>تعريفه:</a:t>
            </a:r>
            <a:r>
              <a:rPr lang="ar-IQ" sz="4000" b="1" dirty="0" smtClean="0"/>
              <a:t>ان التصنيف هو وضع الافراد في مجموعات متميزة على اساس خاص.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01196" y="2878577"/>
            <a:ext cx="8712968" cy="37856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مثال1:</a:t>
            </a:r>
            <a:r>
              <a:rPr lang="ar-IQ" sz="3200" b="1" dirty="0" smtClean="0">
                <a:solidFill>
                  <a:srgbClr val="7030A0"/>
                </a:solidFill>
              </a:rPr>
              <a:t> تنظيم المكتبة بوضع كتب الاجتماعيات في مجموعة وكتب الطبيعيات في مجموعة وكتب الرياضيات في مجموعة،وهكذا.</a:t>
            </a:r>
          </a:p>
          <a:p>
            <a:pPr algn="r" rtl="1"/>
            <a:endParaRPr lang="ar-IQ" sz="3200" b="1" dirty="0" smtClean="0">
              <a:solidFill>
                <a:srgbClr val="7030A0"/>
              </a:solidFill>
            </a:endParaRP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مثال2:</a:t>
            </a:r>
            <a:r>
              <a:rPr lang="ar-IQ" sz="3200" b="1" dirty="0" smtClean="0">
                <a:solidFill>
                  <a:srgbClr val="7030A0"/>
                </a:solidFill>
              </a:rPr>
              <a:t>حينما يقوم العالم بالحيوان بتفريق الطيور الى مجموعتين قديمة وحديثة،ويفرق كلا المجموعتين الى اصنافهما،  فهو قد قام بتصنيف الطيور</a:t>
            </a:r>
            <a:r>
              <a:rPr lang="ar-IQ" sz="4000" b="1" dirty="0" smtClean="0">
                <a:solidFill>
                  <a:srgbClr val="7030A0"/>
                </a:solidFill>
              </a:rPr>
              <a:t>. </a:t>
            </a:r>
            <a:endParaRPr lang="ar-IQ" sz="4000" b="1" dirty="0" smtClean="0">
              <a:solidFill>
                <a:srgbClr val="C00000"/>
              </a:solidFill>
            </a:endParaRPr>
          </a:p>
          <a:p>
            <a:pPr algn="r" rtl="1"/>
            <a:endParaRPr lang="ar-IQ" sz="40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476672"/>
            <a:ext cx="7560840" cy="100811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ar-IQ" b="1" dirty="0" smtClean="0"/>
          </a:p>
          <a:p>
            <a:r>
              <a:rPr lang="ar-IQ" sz="5200" b="1" dirty="0" smtClean="0"/>
              <a:t>انواع التصنيف</a:t>
            </a:r>
          </a:p>
          <a:p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040052" y="2321594"/>
            <a:ext cx="3636404" cy="4203750"/>
          </a:xfrm>
          <a:prstGeom prst="rect">
            <a:avLst/>
          </a:prstGeom>
          <a:ln w="25400" cap="rnd">
            <a:solidFill>
              <a:schemeClr val="tx1"/>
            </a:solidFill>
            <a:prstDash val="sysDot"/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3900" b="1" dirty="0" smtClean="0">
                <a:solidFill>
                  <a:schemeClr val="accent6">
                    <a:lumMod val="50000"/>
                  </a:schemeClr>
                </a:solidFill>
              </a:rPr>
              <a:t>التصنيف العلمي</a:t>
            </a:r>
          </a:p>
          <a:p>
            <a:pPr algn="just" rtl="1"/>
            <a:r>
              <a:rPr lang="ar-IQ" sz="3900" b="1" dirty="0" smtClean="0">
                <a:solidFill>
                  <a:schemeClr val="accent6">
                    <a:lumMod val="50000"/>
                  </a:schemeClr>
                </a:solidFill>
              </a:rPr>
              <a:t>هو وضع الاشياء في نظام واحد يميز بعضها عن بعض ويوضح نقاط الالتقاء والافتراق بين انواعها.</a:t>
            </a:r>
          </a:p>
          <a:p>
            <a:pPr algn="just" rtl="1"/>
            <a:endParaRPr lang="ar-IQ" sz="39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مثال:</a:t>
            </a:r>
            <a:r>
              <a:rPr lang="ar-IQ" sz="40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ar-IQ" sz="4000" b="1" dirty="0" smtClean="0">
                <a:solidFill>
                  <a:srgbClr val="7030A0"/>
                </a:solidFill>
              </a:rPr>
              <a:t>تصنيف كتب المكتبة على اساس موضوعاتها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23528" y="2321594"/>
            <a:ext cx="4212468" cy="4203750"/>
          </a:xfrm>
          <a:prstGeom prst="rect">
            <a:avLst/>
          </a:prstGeom>
          <a:ln w="25400" cap="rnd">
            <a:solidFill>
              <a:schemeClr val="tx1"/>
            </a:solidFill>
            <a:prstDash val="sysDot"/>
          </a:ln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sz="8000" b="1" dirty="0" smtClean="0">
                <a:solidFill>
                  <a:srgbClr val="7030A0"/>
                </a:solidFill>
              </a:rPr>
              <a:t>التصنيف غير العلمي</a:t>
            </a:r>
          </a:p>
          <a:p>
            <a:pPr algn="just" rtl="1"/>
            <a:endParaRPr lang="ar-IQ" sz="6500" b="1" dirty="0" smtClean="0">
              <a:solidFill>
                <a:srgbClr val="7030A0"/>
              </a:solidFill>
            </a:endParaRPr>
          </a:p>
          <a:p>
            <a:pPr algn="just" rtl="1"/>
            <a:r>
              <a:rPr lang="ar-IQ" sz="6500" b="1" dirty="0" smtClean="0">
                <a:solidFill>
                  <a:srgbClr val="7030A0"/>
                </a:solidFill>
              </a:rPr>
              <a:t>هو مايعتمد فيه على ملاحظة الصفات الخارجية للاشياء كالشكل والحجم دون مراعاة غاية علمية خاصة.</a:t>
            </a:r>
          </a:p>
          <a:p>
            <a:pPr algn="just" rtl="1"/>
            <a:r>
              <a:rPr lang="ar-IQ" sz="65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just" rtl="1"/>
            <a:r>
              <a:rPr lang="ar-IQ" sz="7100" b="1" dirty="0" smtClean="0">
                <a:solidFill>
                  <a:srgbClr val="FF0000"/>
                </a:solidFill>
              </a:rPr>
              <a:t>مثال:</a:t>
            </a:r>
            <a:r>
              <a:rPr lang="ar-IQ" sz="7100" b="1" dirty="0" smtClean="0">
                <a:solidFill>
                  <a:srgbClr val="7030A0"/>
                </a:solidFill>
              </a:rPr>
              <a:t>تصنيف الكتب على اساس الحجم ،كان يضع الكتب ذات الحجم الكبير في مكان وذات الحجم الصغير في مكان اخر.</a:t>
            </a:r>
            <a:endParaRPr lang="en-US" sz="7100" b="1" dirty="0">
              <a:solidFill>
                <a:srgbClr val="7030A0"/>
              </a:solidFill>
            </a:endParaRPr>
          </a:p>
        </p:txBody>
      </p:sp>
      <p:cxnSp>
        <p:nvCxnSpPr>
          <p:cNvPr id="3" name="Straight Arrow Connector 2"/>
          <p:cNvCxnSpPr>
            <a:stCxn id="7" idx="2"/>
            <a:endCxn id="14" idx="0"/>
          </p:cNvCxnSpPr>
          <p:nvPr/>
        </p:nvCxnSpPr>
        <p:spPr>
          <a:xfrm flipH="1">
            <a:off x="2429762" y="1484784"/>
            <a:ext cx="2322258" cy="836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7" idx="2"/>
            <a:endCxn id="13" idx="0"/>
          </p:cNvCxnSpPr>
          <p:nvPr/>
        </p:nvCxnSpPr>
        <p:spPr>
          <a:xfrm>
            <a:off x="4752020" y="1484784"/>
            <a:ext cx="2106234" cy="8368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193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7784" y="116632"/>
            <a:ext cx="6264696" cy="72008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7030A0"/>
                </a:solidFill>
              </a:rPr>
              <a:t>الفرق بين التقسيم والتصنيف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1837" y="1052736"/>
            <a:ext cx="87129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3600" b="1" dirty="0" smtClean="0">
                <a:solidFill>
                  <a:srgbClr val="FF0000"/>
                </a:solidFill>
              </a:rPr>
              <a:t>التقسيم </a:t>
            </a:r>
          </a:p>
          <a:p>
            <a:pPr algn="r" rtl="1"/>
            <a:r>
              <a:rPr lang="ar-IQ" sz="3600" b="1" dirty="0" smtClean="0">
                <a:solidFill>
                  <a:srgbClr val="FF0000"/>
                </a:solidFill>
              </a:rPr>
              <a:t>الجنس</a:t>
            </a:r>
            <a:r>
              <a:rPr lang="ar-IQ" sz="3600" b="1" dirty="0">
                <a:solidFill>
                  <a:srgbClr val="FF0000"/>
                </a:solidFill>
              </a:rPr>
              <a:t> </a:t>
            </a:r>
            <a:r>
              <a:rPr lang="ar-IQ" sz="3600" b="1" dirty="0" smtClean="0">
                <a:solidFill>
                  <a:srgbClr val="FF0000"/>
                </a:solidFill>
              </a:rPr>
              <a:t>     الانواع      الاصناف      الفرد</a:t>
            </a:r>
            <a:endParaRPr lang="en-US" sz="3600" b="1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092280" y="1988840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5292080" y="1916832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275856" y="1916832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1837" y="2492896"/>
            <a:ext cx="87129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2800" b="1" dirty="0" smtClean="0">
                <a:solidFill>
                  <a:srgbClr val="C00000"/>
                </a:solidFill>
              </a:rPr>
              <a:t>مثال: </a:t>
            </a:r>
            <a:r>
              <a:rPr lang="ar-IQ" sz="2800" b="1" dirty="0" smtClean="0">
                <a:solidFill>
                  <a:srgbClr val="7030A0"/>
                </a:solidFill>
              </a:rPr>
              <a:t>الكلمة(اسم وفعل وحرف)،الاسم(معرب ومبني)،المبني (على الكسر ،على الفتح،وعلى الضم،وعلى السكون)،  وهكذا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7482" y="4077072"/>
            <a:ext cx="871296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3600" b="1" dirty="0" smtClean="0">
                <a:solidFill>
                  <a:srgbClr val="FF0000"/>
                </a:solidFill>
              </a:rPr>
              <a:t>التصنيف </a:t>
            </a:r>
          </a:p>
          <a:p>
            <a:pPr algn="r" rtl="1"/>
            <a:r>
              <a:rPr lang="ar-IQ" sz="3600" b="1" dirty="0" smtClean="0">
                <a:solidFill>
                  <a:srgbClr val="FF0000"/>
                </a:solidFill>
              </a:rPr>
              <a:t>الافراد      الصنف      النوع      الجنس</a:t>
            </a:r>
            <a:endParaRPr lang="en-US" sz="36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7176914" y="5013176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64088" y="5013176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779912" y="5013176"/>
            <a:ext cx="648072" cy="0"/>
          </a:xfrm>
          <a:prstGeom prst="straightConnector1">
            <a:avLst/>
          </a:prstGeom>
          <a:ln w="317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51520" y="5617159"/>
            <a:ext cx="871296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2800" b="1" dirty="0" smtClean="0">
                <a:solidFill>
                  <a:srgbClr val="C00000"/>
                </a:solidFill>
              </a:rPr>
              <a:t>مثال: </a:t>
            </a:r>
            <a:r>
              <a:rPr lang="ar-IQ" sz="2800" b="1" dirty="0" smtClean="0">
                <a:solidFill>
                  <a:srgbClr val="7030A0"/>
                </a:solidFill>
              </a:rPr>
              <a:t>تصنيف المكتبة يبدامن الكتاب وينتهي بالمجموعة</a:t>
            </a:r>
          </a:p>
        </p:txBody>
      </p:sp>
    </p:spTree>
    <p:extLst>
      <p:ext uri="{BB962C8B-B14F-4D97-AF65-F5344CB8AC3E}">
        <p14:creationId xmlns:p14="http://schemas.microsoft.com/office/powerpoint/2010/main" val="228318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438" y="836712"/>
            <a:ext cx="6743092" cy="1728192"/>
          </a:xfr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rtl="1"/>
            <a:r>
              <a:rPr lang="ar-IQ" sz="7200" dirty="0" smtClean="0"/>
              <a:t>الاستدلال</a:t>
            </a:r>
            <a:br>
              <a:rPr lang="ar-IQ" sz="7200" dirty="0" smtClean="0"/>
            </a:br>
            <a:r>
              <a:rPr lang="ar-IQ" sz="4000" dirty="0" smtClean="0"/>
              <a:t>اقامة الدليل لاثبات المطلوب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3567787"/>
            <a:ext cx="3600400" cy="18774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IQ" sz="4400" b="1" dirty="0" smtClean="0"/>
              <a:t>المباشر</a:t>
            </a:r>
          </a:p>
          <a:p>
            <a:pPr algn="ctr" rtl="1"/>
            <a:r>
              <a:rPr lang="ar-IQ" sz="3600" dirty="0" smtClean="0">
                <a:solidFill>
                  <a:srgbClr val="FF0000"/>
                </a:solidFill>
              </a:rPr>
              <a:t>القياس، </a:t>
            </a:r>
            <a:r>
              <a:rPr lang="ar-IQ" sz="3600" dirty="0" smtClean="0">
                <a:solidFill>
                  <a:srgbClr val="0070C0"/>
                </a:solidFill>
              </a:rPr>
              <a:t>الاستقراء</a:t>
            </a:r>
            <a:r>
              <a:rPr lang="ar-IQ" sz="3600" dirty="0" smtClean="0">
                <a:solidFill>
                  <a:srgbClr val="FF0000"/>
                </a:solidFill>
              </a:rPr>
              <a:t>، التمثيل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567787"/>
            <a:ext cx="3528392" cy="18774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IQ" sz="4400" b="1" dirty="0" smtClean="0"/>
              <a:t>غير المباشر</a:t>
            </a:r>
          </a:p>
          <a:p>
            <a:pPr algn="ctr" rtl="1"/>
            <a:r>
              <a:rPr lang="ar-IQ" sz="3600" dirty="0" smtClean="0">
                <a:solidFill>
                  <a:srgbClr val="FF0000"/>
                </a:solidFill>
              </a:rPr>
              <a:t>التناقض،</a:t>
            </a:r>
            <a:r>
              <a:rPr lang="ar-IQ" sz="3600" dirty="0" smtClean="0">
                <a:solidFill>
                  <a:srgbClr val="0070C0"/>
                </a:solidFill>
              </a:rPr>
              <a:t>العكس</a:t>
            </a:r>
            <a:r>
              <a:rPr lang="ar-IQ" sz="3600" dirty="0" smtClean="0">
                <a:solidFill>
                  <a:srgbClr val="FF0000"/>
                </a:solidFill>
              </a:rPr>
              <a:t>     </a:t>
            </a:r>
            <a:r>
              <a:rPr lang="ar-IQ" sz="3600" dirty="0" smtClean="0">
                <a:solidFill>
                  <a:srgbClr val="0070C0"/>
                </a:solidFill>
              </a:rPr>
              <a:t>المستوي</a:t>
            </a:r>
            <a:r>
              <a:rPr lang="ar-IQ" sz="3600" dirty="0" smtClean="0">
                <a:solidFill>
                  <a:srgbClr val="FF0000"/>
                </a:solidFill>
              </a:rPr>
              <a:t>،عكس النقيض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>
            <a:stCxn id="2" idx="2"/>
            <a:endCxn id="6" idx="0"/>
          </p:cNvCxnSpPr>
          <p:nvPr/>
        </p:nvCxnSpPr>
        <p:spPr>
          <a:xfrm flipH="1">
            <a:off x="3023828" y="2564904"/>
            <a:ext cx="1404156" cy="100288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" idx="2"/>
          </p:cNvCxnSpPr>
          <p:nvPr/>
        </p:nvCxnSpPr>
        <p:spPr>
          <a:xfrm>
            <a:off x="4427984" y="2564904"/>
            <a:ext cx="2304256" cy="100288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83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56" y="488881"/>
            <a:ext cx="8229600" cy="2304256"/>
          </a:xfrm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0070C0"/>
                </a:solidFill>
              </a:rPr>
              <a:t>القضية </a:t>
            </a:r>
            <a:r>
              <a:rPr lang="ar-IQ" sz="4000" b="1" dirty="0" smtClean="0">
                <a:solidFill>
                  <a:srgbClr val="0070C0"/>
                </a:solidFill>
              </a:rPr>
              <a:t>الحملية:</a:t>
            </a:r>
            <a:br>
              <a:rPr lang="ar-IQ" sz="4000" b="1" dirty="0" smtClean="0">
                <a:solidFill>
                  <a:srgbClr val="0070C0"/>
                </a:solidFill>
              </a:rPr>
            </a:br>
            <a:r>
              <a:rPr lang="ar-IQ" sz="4000" b="1" dirty="0" smtClean="0"/>
              <a:t>هي </a:t>
            </a:r>
            <a:r>
              <a:rPr lang="ar-IQ" sz="4000" b="1" dirty="0"/>
              <a:t>ماحكم فيها بثبوت </a:t>
            </a:r>
            <a:r>
              <a:rPr lang="ar-IQ" sz="4000" b="1" u="sng" dirty="0"/>
              <a:t>شئ</a:t>
            </a:r>
            <a:r>
              <a:rPr lang="ar-IQ" sz="4000" b="1" dirty="0"/>
              <a:t> لشئ او نفي شئ عن شئ، </a:t>
            </a:r>
            <a:r>
              <a:rPr lang="ar-IQ" sz="4000" b="1" dirty="0" smtClean="0"/>
              <a:t/>
            </a:r>
            <a:br>
              <a:rPr lang="ar-IQ" sz="4000" b="1" dirty="0" smtClean="0"/>
            </a:br>
            <a:r>
              <a:rPr lang="ar-IQ" sz="4000" b="1" dirty="0" smtClean="0">
                <a:solidFill>
                  <a:srgbClr val="0070C0"/>
                </a:solidFill>
              </a:rPr>
              <a:t>خالد </a:t>
            </a:r>
            <a:r>
              <a:rPr lang="ar-IQ" sz="4000" b="1" dirty="0">
                <a:solidFill>
                  <a:srgbClr val="0070C0"/>
                </a:solidFill>
              </a:rPr>
              <a:t>حاضر  </a:t>
            </a:r>
            <a:r>
              <a:rPr lang="ar-IQ" sz="4000" b="1" dirty="0"/>
              <a:t>،  </a:t>
            </a:r>
            <a:r>
              <a:rPr lang="ar-IQ" sz="4000" b="1" dirty="0" smtClean="0">
                <a:solidFill>
                  <a:srgbClr val="FF0000"/>
                </a:solidFill>
              </a:rPr>
              <a:t>زيد </a:t>
            </a:r>
            <a:r>
              <a:rPr lang="ar-IQ" sz="4000" b="1" dirty="0">
                <a:solidFill>
                  <a:srgbClr val="FF0000"/>
                </a:solidFill>
              </a:rPr>
              <a:t>ليس </a:t>
            </a:r>
            <a:r>
              <a:rPr lang="ar-IQ" b="1" dirty="0">
                <a:solidFill>
                  <a:srgbClr val="FF0000"/>
                </a:solidFill>
              </a:rPr>
              <a:t>بغائب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795349"/>
            <a:ext cx="8677472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مكونات القضية الحملية: </a:t>
            </a:r>
          </a:p>
          <a:p>
            <a:pPr marL="742950" indent="-742950" algn="just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FF0000"/>
                </a:solidFill>
              </a:rPr>
              <a:t>المحكوم عليه،</a:t>
            </a:r>
            <a:r>
              <a:rPr lang="ar-IQ" sz="3200" b="1" dirty="0" smtClean="0">
                <a:solidFill>
                  <a:srgbClr val="00B0F0"/>
                </a:solidFill>
              </a:rPr>
              <a:t>الموضوع:خالد ،زيد</a:t>
            </a:r>
          </a:p>
          <a:p>
            <a:pPr marL="742950" indent="-742950" algn="just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FF0000"/>
                </a:solidFill>
              </a:rPr>
              <a:t>المحكوم به،</a:t>
            </a:r>
            <a:r>
              <a:rPr lang="ar-IQ" sz="3200" b="1" dirty="0" smtClean="0">
                <a:solidFill>
                  <a:srgbClr val="00B0F0"/>
                </a:solidFill>
              </a:rPr>
              <a:t> المحمول يكون من الصفات: حاضر ، غائب</a:t>
            </a:r>
          </a:p>
          <a:p>
            <a:pPr marL="742950" indent="-742950" algn="just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FF0000"/>
                </a:solidFill>
              </a:rPr>
              <a:t>الحكم ، </a:t>
            </a:r>
            <a:r>
              <a:rPr lang="ar-IQ" sz="3200" b="1" dirty="0" smtClean="0">
                <a:solidFill>
                  <a:schemeClr val="accent1">
                    <a:lumMod val="50000"/>
                  </a:schemeClr>
                </a:solidFill>
              </a:rPr>
              <a:t>النسبة: وهي الرابط بين الموضوع والمحمول وتكون كاذبة او صادقة </a:t>
            </a:r>
          </a:p>
          <a:p>
            <a:pPr algn="just" rtl="1"/>
            <a:r>
              <a:rPr lang="ar-IQ" sz="3200" b="1" dirty="0">
                <a:solidFill>
                  <a:srgbClr val="00B0F0"/>
                </a:solidFill>
              </a:rPr>
              <a:t> </a:t>
            </a:r>
            <a:r>
              <a:rPr lang="ar-IQ" sz="3200" b="1" dirty="0" smtClean="0">
                <a:solidFill>
                  <a:srgbClr val="00B0F0"/>
                </a:solidFill>
              </a:rPr>
              <a:t>      ثبوت الحضور لخالد، نفي الغياب عن زيد</a:t>
            </a:r>
          </a:p>
          <a:p>
            <a:pPr algn="just" rtl="1"/>
            <a:endParaRPr lang="ar-IQ" sz="4000" b="1" dirty="0" smtClean="0">
              <a:solidFill>
                <a:srgbClr val="FF0000"/>
              </a:solidFill>
            </a:endParaRP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9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88640"/>
            <a:ext cx="8229600" cy="634082"/>
          </a:xfrm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0070C0"/>
                </a:solidFill>
              </a:rPr>
              <a:t>القضية الشرطية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9332" y="802447"/>
            <a:ext cx="867043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4000" dirty="0" smtClean="0"/>
              <a:t>هي ماحكم فيها بوجود او عدم وجود نسبة(حكم )بين </a:t>
            </a:r>
            <a:r>
              <a:rPr lang="ar-IQ" sz="4000" u="sng" dirty="0" smtClean="0"/>
              <a:t>قضية</a:t>
            </a:r>
            <a:r>
              <a:rPr lang="ar-IQ" sz="4000" dirty="0" smtClean="0"/>
              <a:t> واخرى </a:t>
            </a:r>
          </a:p>
          <a:p>
            <a:pPr algn="ctr" rtl="1"/>
            <a:r>
              <a:rPr lang="ar-IQ" sz="4000" b="1" dirty="0" smtClean="0">
                <a:solidFill>
                  <a:srgbClr val="FF0000"/>
                </a:solidFill>
              </a:rPr>
              <a:t>اذا اشرقت الشمس فالنهار موجود</a:t>
            </a:r>
          </a:p>
          <a:p>
            <a:pPr algn="ctr" rtl="1"/>
            <a:r>
              <a:rPr lang="ar-IQ" sz="4000" b="1" dirty="0" smtClean="0">
                <a:solidFill>
                  <a:srgbClr val="002060"/>
                </a:solidFill>
              </a:rPr>
              <a:t>ليس كلما دق الجرس فقد حان وقت الدرس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4135" y="3920043"/>
            <a:ext cx="833819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IQ" sz="3200" b="1" dirty="0" smtClean="0">
                <a:solidFill>
                  <a:srgbClr val="00B050"/>
                </a:solidFill>
              </a:rPr>
              <a:t>مكونات القضية الشرطية: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00B0F0"/>
                </a:solidFill>
              </a:rPr>
              <a:t>المقدم:  </a:t>
            </a:r>
            <a:r>
              <a:rPr lang="ar-IQ" sz="3200" b="1" dirty="0" smtClean="0"/>
              <a:t>اشرقت الشمس  ،  دق الجرس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00B0F0"/>
                </a:solidFill>
              </a:rPr>
              <a:t>التالي:</a:t>
            </a:r>
            <a:r>
              <a:rPr lang="ar-IQ" sz="3200" b="1" dirty="0" smtClean="0"/>
              <a:t>النهار موجود ،قد حان وقت الدرس</a:t>
            </a:r>
          </a:p>
          <a:p>
            <a:pPr marL="514350" indent="-514350" algn="r" rtl="1">
              <a:buFont typeface="+mj-lt"/>
              <a:buAutoNum type="arabicPeriod"/>
            </a:pPr>
            <a:r>
              <a:rPr lang="ar-IQ" sz="3200" b="1" dirty="0" smtClean="0">
                <a:solidFill>
                  <a:srgbClr val="00B0F0"/>
                </a:solidFill>
              </a:rPr>
              <a:t>الرابطة:</a:t>
            </a:r>
            <a:r>
              <a:rPr lang="ar-IQ" sz="3200" b="1" dirty="0" smtClean="0"/>
              <a:t>ادوات الربط (اذا، الفاء، كلما)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26936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95427" y="260648"/>
            <a:ext cx="4248472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اقسام القضية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6716" y="2050801"/>
            <a:ext cx="4104456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السالبة:</a:t>
            </a:r>
            <a:r>
              <a:rPr lang="ar-IQ" b="1" dirty="0" smtClean="0">
                <a:solidFill>
                  <a:srgbClr val="00B050"/>
                </a:solidFill>
              </a:rPr>
              <a:t>هي القضية المنفية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98944" y="3503180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70C0"/>
                </a:solidFill>
              </a:rPr>
              <a:t>خالد ليس بحاضر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23529" y="4653136"/>
            <a:ext cx="4496134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ليس كلما دق الجرس فقد حان وقت الدرس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71647" y="2050801"/>
            <a:ext cx="4144503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الموجبة:</a:t>
            </a:r>
            <a:r>
              <a:rPr lang="ar-IQ" b="1" dirty="0" smtClean="0">
                <a:solidFill>
                  <a:srgbClr val="0070C0"/>
                </a:solidFill>
              </a:rPr>
              <a:t>هي القضية المثبتة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508104" y="3501008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chemeClr val="accent6">
                    <a:lumMod val="50000"/>
                  </a:schemeClr>
                </a:solidFill>
              </a:rPr>
              <a:t>المدرسة كبيرة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364088" y="4623181"/>
            <a:ext cx="3614009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70C0"/>
                </a:solidFill>
              </a:rPr>
              <a:t>اذا اشرقت الشمس فالنهار موجود</a:t>
            </a:r>
            <a:endParaRPr lang="en-US" sz="4000" b="1" dirty="0">
              <a:solidFill>
                <a:srgbClr val="0070C0"/>
              </a:solidFill>
            </a:endParaRPr>
          </a:p>
        </p:txBody>
      </p:sp>
      <p:cxnSp>
        <p:nvCxnSpPr>
          <p:cNvPr id="3" name="Straight Arrow Connector 2"/>
          <p:cNvCxnSpPr>
            <a:stCxn id="7" idx="2"/>
            <a:endCxn id="12" idx="0"/>
          </p:cNvCxnSpPr>
          <p:nvPr/>
        </p:nvCxnSpPr>
        <p:spPr>
          <a:xfrm>
            <a:off x="4819663" y="1326778"/>
            <a:ext cx="2124236" cy="7240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7" idx="2"/>
          </p:cNvCxnSpPr>
          <p:nvPr/>
        </p:nvCxnSpPr>
        <p:spPr>
          <a:xfrm flipH="1">
            <a:off x="2123728" y="1326778"/>
            <a:ext cx="2695935" cy="7240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9" idx="0"/>
          </p:cNvCxnSpPr>
          <p:nvPr/>
        </p:nvCxnSpPr>
        <p:spPr>
          <a:xfrm>
            <a:off x="2238944" y="2770801"/>
            <a:ext cx="0" cy="73237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2" idx="2"/>
          </p:cNvCxnSpPr>
          <p:nvPr/>
        </p:nvCxnSpPr>
        <p:spPr>
          <a:xfrm flipH="1">
            <a:off x="6943898" y="2770801"/>
            <a:ext cx="1" cy="73020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urved Connector 3"/>
          <p:cNvCxnSpPr/>
          <p:nvPr/>
        </p:nvCxnSpPr>
        <p:spPr>
          <a:xfrm>
            <a:off x="2238944" y="5373136"/>
            <a:ext cx="1036912" cy="648152"/>
          </a:xfrm>
          <a:prstGeom prst="curvedConnector3">
            <a:avLst/>
          </a:prstGeom>
          <a:ln w="254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/>
          <p:cNvSpPr txBox="1">
            <a:spLocks/>
          </p:cNvSpPr>
          <p:nvPr/>
        </p:nvSpPr>
        <p:spPr>
          <a:xfrm>
            <a:off x="3275856" y="5661288"/>
            <a:ext cx="5598435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2800" dirty="0" smtClean="0"/>
              <a:t>حرف السلب ليس ،سلب النسبة بين المقدم والتالي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318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438" y="836712"/>
            <a:ext cx="6743092" cy="1728192"/>
          </a:xfrm>
          <a:solidFill>
            <a:schemeClr val="accent1"/>
          </a:solidFill>
          <a:ln w="2540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rtl="1"/>
            <a:r>
              <a:rPr lang="ar-IQ" sz="7200" dirty="0" smtClean="0"/>
              <a:t>انواع المعنى</a:t>
            </a:r>
            <a:br>
              <a:rPr lang="ar-IQ" sz="7200" dirty="0" smtClean="0"/>
            </a:b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3567787"/>
            <a:ext cx="3600400" cy="18774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IQ" sz="4400" b="1" dirty="0" smtClean="0"/>
              <a:t>المفهوم</a:t>
            </a:r>
          </a:p>
          <a:p>
            <a:pPr algn="ctr" rtl="1"/>
            <a:r>
              <a:rPr lang="ar-IQ" sz="3600" dirty="0" smtClean="0">
                <a:solidFill>
                  <a:srgbClr val="FF0000"/>
                </a:solidFill>
              </a:rPr>
              <a:t>هو المعنى الموجود في الذهن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567787"/>
            <a:ext cx="3528392" cy="18774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rtl="1"/>
            <a:r>
              <a:rPr lang="ar-IQ" sz="4400" b="1" dirty="0" smtClean="0"/>
              <a:t>المصداق</a:t>
            </a:r>
          </a:p>
          <a:p>
            <a:pPr algn="ctr" rtl="1"/>
            <a:r>
              <a:rPr lang="ar-IQ" sz="3600" dirty="0" smtClean="0">
                <a:solidFill>
                  <a:srgbClr val="FF0000"/>
                </a:solidFill>
              </a:rPr>
              <a:t>هو المعنى الموجود في الخارج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>
            <a:stCxn id="2" idx="2"/>
            <a:endCxn id="6" idx="0"/>
          </p:cNvCxnSpPr>
          <p:nvPr/>
        </p:nvCxnSpPr>
        <p:spPr>
          <a:xfrm flipH="1">
            <a:off x="3023828" y="2564904"/>
            <a:ext cx="1404156" cy="100288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stCxn id="2" idx="2"/>
          </p:cNvCxnSpPr>
          <p:nvPr/>
        </p:nvCxnSpPr>
        <p:spPr>
          <a:xfrm>
            <a:off x="4427984" y="2564904"/>
            <a:ext cx="2304256" cy="100288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0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اقسام القضية الحملية (ان كانت موجبة اوسالبة)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196817"/>
              </p:ext>
            </p:extLst>
          </p:nvPr>
        </p:nvGraphicFramePr>
        <p:xfrm>
          <a:off x="539551" y="1412776"/>
          <a:ext cx="8280921" cy="4896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3"/>
                <a:gridCol w="4032448"/>
                <a:gridCol w="1509046"/>
                <a:gridCol w="651194"/>
              </a:tblGrid>
              <a:tr h="979309"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chemeClr val="tx1"/>
                          </a:solidFill>
                        </a:rPr>
                        <a:t>مثال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chemeClr val="tx1"/>
                          </a:solidFill>
                        </a:rPr>
                        <a:t>الصفة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chemeClr val="tx1"/>
                          </a:solidFill>
                        </a:rPr>
                        <a:t>نوع القضية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chemeClr val="tx1"/>
                          </a:solidFill>
                        </a:rPr>
                        <a:t>ت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79309"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/>
                        <a:t>البصرة ميناء العراق</a:t>
                      </a:r>
                    </a:p>
                    <a:p>
                      <a:pPr algn="ctr"/>
                      <a:r>
                        <a:rPr lang="ar-IQ" b="1" dirty="0" smtClean="0">
                          <a:solidFill>
                            <a:srgbClr val="002060"/>
                          </a:solidFill>
                        </a:rPr>
                        <a:t>محمود ليس بشاعر</a:t>
                      </a:r>
                      <a:endParaRPr lang="en-US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/>
                        <a:t>الموضوع جزئي</a:t>
                      </a:r>
                      <a:endParaRPr lang="en-US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b="1" dirty="0" smtClean="0"/>
                        <a:t>الشخصية</a:t>
                      </a:r>
                      <a:endParaRPr lang="en-US" sz="2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dirty="0" smtClean="0"/>
                        <a:t>1</a:t>
                      </a:r>
                      <a:endParaRPr lang="en-US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79309"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>
                          <a:solidFill>
                            <a:srgbClr val="002060"/>
                          </a:solidFill>
                        </a:rPr>
                        <a:t>الانسان نوع</a:t>
                      </a:r>
                    </a:p>
                    <a:p>
                      <a:pPr algn="ctr"/>
                      <a:r>
                        <a:rPr lang="ar-IQ" b="1" dirty="0" smtClean="0">
                          <a:solidFill>
                            <a:srgbClr val="FF0000"/>
                          </a:solidFill>
                        </a:rPr>
                        <a:t>الضاحك ليس بجنس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>
                          <a:solidFill>
                            <a:srgbClr val="0070C0"/>
                          </a:solidFill>
                        </a:rPr>
                        <a:t>الموضوع كلي ووجه الحكم فيها عليه بصفته كليا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b="1" dirty="0" smtClean="0">
                          <a:solidFill>
                            <a:srgbClr val="0070C0"/>
                          </a:solidFill>
                        </a:rPr>
                        <a:t>الطبيعية</a:t>
                      </a:r>
                      <a:endParaRPr lang="en-US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dirty="0" smtClean="0"/>
                        <a:t>2</a:t>
                      </a:r>
                      <a:endParaRPr lang="en-US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79309"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>
                          <a:solidFill>
                            <a:srgbClr val="FF0000"/>
                          </a:solidFill>
                        </a:rPr>
                        <a:t>الانسان في خسر</a:t>
                      </a:r>
                    </a:p>
                    <a:p>
                      <a:pPr algn="ctr"/>
                      <a:r>
                        <a:rPr lang="ar-IQ" b="1" dirty="0" smtClean="0">
                          <a:solidFill>
                            <a:srgbClr val="002060"/>
                          </a:solidFill>
                        </a:rPr>
                        <a:t>المؤمن لايكذب</a:t>
                      </a:r>
                    </a:p>
                    <a:p>
                      <a:pPr algn="ctr"/>
                      <a:r>
                        <a:rPr lang="ar-IQ" b="1" dirty="0" smtClean="0"/>
                        <a:t>الطالب المجد لايرسب</a:t>
                      </a:r>
                      <a:endParaRPr lang="en-US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/>
                        <a:t>الموضوع كلي ووجهنا الحكم فيها على مصاديقه مع اهمال بيان كمية المصاديق المحكوم عليها</a:t>
                      </a:r>
                      <a:endParaRPr lang="en-US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b="1" dirty="0" smtClean="0"/>
                        <a:t>المهملة</a:t>
                      </a:r>
                      <a:endParaRPr lang="en-US" sz="28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dirty="0" smtClean="0"/>
                        <a:t>3</a:t>
                      </a:r>
                      <a:endParaRPr lang="en-US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979309"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>
                          <a:solidFill>
                            <a:srgbClr val="FF0000"/>
                          </a:solidFill>
                        </a:rPr>
                        <a:t>كل نبي مبعوث من قبل الله</a:t>
                      </a:r>
                    </a:p>
                    <a:p>
                      <a:pPr algn="ctr"/>
                      <a:r>
                        <a:rPr lang="ar-IQ" b="1" dirty="0" smtClean="0">
                          <a:solidFill>
                            <a:schemeClr val="tx1"/>
                          </a:solidFill>
                        </a:rPr>
                        <a:t>بعض</a:t>
                      </a:r>
                      <a:r>
                        <a:rPr lang="ar-IQ" b="1" baseline="0" dirty="0" smtClean="0">
                          <a:solidFill>
                            <a:schemeClr val="tx1"/>
                          </a:solidFill>
                        </a:rPr>
                        <a:t> الطلاب فقراء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b="1" dirty="0" smtClean="0">
                          <a:solidFill>
                            <a:srgbClr val="0070C0"/>
                          </a:solidFill>
                        </a:rPr>
                        <a:t>الموضوع كلي</a:t>
                      </a:r>
                      <a:r>
                        <a:rPr lang="ar-IQ" b="1" baseline="0" dirty="0" smtClean="0">
                          <a:solidFill>
                            <a:srgbClr val="0070C0"/>
                          </a:solidFill>
                        </a:rPr>
                        <a:t> ووجهنا الحكم فيها على مصاديقه مع حصر كمية المصاديق المحكوم عليها كلا او بعضا</a:t>
                      </a:r>
                      <a:endParaRPr lang="en-US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b="1" dirty="0" smtClean="0">
                          <a:solidFill>
                            <a:srgbClr val="0070C0"/>
                          </a:solidFill>
                        </a:rPr>
                        <a:t>المحصورة</a:t>
                      </a:r>
                      <a:endParaRPr lang="en-US" sz="2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800" dirty="0" smtClean="0"/>
                        <a:t>4</a:t>
                      </a:r>
                      <a:endParaRPr lang="en-US" sz="28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3115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313" y="332656"/>
            <a:ext cx="4474840" cy="142617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FF0000"/>
                </a:solidFill>
              </a:rPr>
              <a:t>تقسيم القضية المحصورة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2854288"/>
            <a:ext cx="3600000" cy="2662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الجزئية:هي ماحكم فيها على بعض المصاديق</a:t>
            </a:r>
          </a:p>
          <a:p>
            <a:pPr rtl="1"/>
            <a:endParaRPr lang="ar-IQ" b="1" dirty="0" smtClean="0"/>
          </a:p>
          <a:p>
            <a:pPr rtl="1"/>
            <a:r>
              <a:rPr lang="ar-IQ" sz="3600" b="1" dirty="0" smtClean="0">
                <a:solidFill>
                  <a:srgbClr val="FF0000"/>
                </a:solidFill>
              </a:rPr>
              <a:t>بعض المدارس دينية</a:t>
            </a:r>
          </a:p>
          <a:p>
            <a:pPr rtl="1"/>
            <a:endParaRPr lang="ar-IQ" sz="3600" b="1" dirty="0" smtClean="0">
              <a:solidFill>
                <a:srgbClr val="FF0000"/>
              </a:solidFill>
            </a:endParaRPr>
          </a:p>
          <a:p>
            <a:pPr rtl="1"/>
            <a:r>
              <a:rPr lang="ar-IQ" sz="3600" b="1" dirty="0" smtClean="0">
                <a:solidFill>
                  <a:srgbClr val="002060"/>
                </a:solidFill>
              </a:rPr>
              <a:t>بعض الطلاب ليسوا بمجتهدين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88024" y="2859929"/>
            <a:ext cx="3600000" cy="26573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الكلية:هي ماحكم فيها على جميع المصاديق</a:t>
            </a:r>
          </a:p>
          <a:p>
            <a:pPr rtl="1"/>
            <a:endParaRPr lang="ar-IQ" b="1" dirty="0" smtClean="0"/>
          </a:p>
          <a:p>
            <a:pPr rtl="1"/>
            <a:r>
              <a:rPr lang="ar-IQ" sz="3600" b="1" dirty="0" smtClean="0">
                <a:solidFill>
                  <a:srgbClr val="FF0000"/>
                </a:solidFill>
              </a:rPr>
              <a:t>كل نفس ذائقة الموت</a:t>
            </a:r>
          </a:p>
          <a:p>
            <a:pPr rtl="1"/>
            <a:endParaRPr lang="ar-IQ" sz="3600" b="1" dirty="0" smtClean="0">
              <a:solidFill>
                <a:srgbClr val="FF0000"/>
              </a:solidFill>
            </a:endParaRPr>
          </a:p>
          <a:p>
            <a:pPr rtl="1"/>
            <a:r>
              <a:rPr lang="ar-IQ" sz="3600" b="1" dirty="0" smtClean="0">
                <a:solidFill>
                  <a:srgbClr val="002060"/>
                </a:solidFill>
              </a:rPr>
              <a:t>لاشئ من الكسل بنافع</a:t>
            </a:r>
            <a:endParaRPr lang="en-US" sz="36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>
            <a:stCxn id="2" idx="2"/>
            <a:endCxn id="5" idx="0"/>
          </p:cNvCxnSpPr>
          <p:nvPr/>
        </p:nvCxnSpPr>
        <p:spPr>
          <a:xfrm flipH="1">
            <a:off x="2267544" y="1758826"/>
            <a:ext cx="2206189" cy="10954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2"/>
            <a:endCxn id="6" idx="0"/>
          </p:cNvCxnSpPr>
          <p:nvPr/>
        </p:nvCxnSpPr>
        <p:spPr>
          <a:xfrm>
            <a:off x="4473733" y="1758826"/>
            <a:ext cx="2114291" cy="110110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H="1">
            <a:off x="4860032" y="4005064"/>
            <a:ext cx="345598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5" idx="1"/>
            <a:endCxn id="5" idx="3"/>
          </p:cNvCxnSpPr>
          <p:nvPr/>
        </p:nvCxnSpPr>
        <p:spPr>
          <a:xfrm>
            <a:off x="467544" y="4185760"/>
            <a:ext cx="360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8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pPr rtl="1"/>
            <a:r>
              <a:rPr lang="ar-IQ" sz="4000" b="1" dirty="0" smtClean="0">
                <a:solidFill>
                  <a:schemeClr val="accent3">
                    <a:lumMod val="75000"/>
                  </a:schemeClr>
                </a:solidFill>
              </a:rPr>
              <a:t>اقسام الحملية الموجبة وفقا لموقع وجود الموضوع</a:t>
            </a:r>
            <a:endParaRPr lang="en-US" sz="32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8490" y="1700808"/>
            <a:ext cx="8948005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>
                <a:solidFill>
                  <a:srgbClr val="FF0000"/>
                </a:solidFill>
              </a:rPr>
              <a:t>1- الذهنية:موقع موضوعها في الذهن</a:t>
            </a:r>
          </a:p>
          <a:p>
            <a:pPr rtl="1"/>
            <a:r>
              <a:rPr lang="ar-IQ" sz="4000" b="1" u="sng" dirty="0" smtClean="0"/>
              <a:t>شريك الخالق </a:t>
            </a:r>
            <a:r>
              <a:rPr lang="ar-IQ" sz="4000" b="1" dirty="0" smtClean="0"/>
              <a:t>مستحيل </a:t>
            </a:r>
            <a:endParaRPr lang="en-US" sz="32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8492" y="3429000"/>
            <a:ext cx="8948004" cy="9221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>
                <a:solidFill>
                  <a:srgbClr val="002060"/>
                </a:solidFill>
              </a:rPr>
              <a:t>2-الخارجي:الموضوع في الخارج</a:t>
            </a:r>
          </a:p>
          <a:p>
            <a:pPr rtl="1"/>
            <a:r>
              <a:rPr lang="ar-IQ" sz="4000" b="1" u="sng" dirty="0" smtClean="0"/>
              <a:t>كل طالب </a:t>
            </a:r>
            <a:r>
              <a:rPr lang="ar-IQ" sz="4000" b="1" dirty="0" smtClean="0"/>
              <a:t>يحضر درسه غدا</a:t>
            </a:r>
            <a:endParaRPr lang="en-U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8491" y="5301208"/>
            <a:ext cx="8948005" cy="9221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>
                <a:solidFill>
                  <a:srgbClr val="FF0000"/>
                </a:solidFill>
              </a:rPr>
              <a:t>3-الحقيقية:موقع الموضوع هو الخارج والحاضر والمستقبل</a:t>
            </a:r>
          </a:p>
          <a:p>
            <a:pPr rtl="1"/>
            <a:r>
              <a:rPr lang="ar-IQ" sz="4000" b="1" u="sng" dirty="0" smtClean="0"/>
              <a:t>كل من قال لااله الا الله محمد رسول الله </a:t>
            </a:r>
            <a:r>
              <a:rPr lang="ar-IQ" sz="4000" b="1" dirty="0" smtClean="0"/>
              <a:t>فهو مسلم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253396" y="2060848"/>
            <a:ext cx="2783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sz="2000" dirty="0" smtClean="0">
                <a:solidFill>
                  <a:srgbClr val="0070C0"/>
                </a:solidFill>
              </a:rPr>
              <a:t>هذا موضوع ووجوده في الذهن وليس له مصداق خارجي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02727" y="3629433"/>
            <a:ext cx="24337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sz="2000" dirty="0" smtClean="0">
                <a:solidFill>
                  <a:srgbClr val="0070C0"/>
                </a:solidFill>
              </a:rPr>
              <a:t>اي كل الطلاب الموجودين في الخارج</a:t>
            </a:r>
            <a:endParaRPr lang="en-US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48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5184576" cy="1159364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/>
              <a:t>اقسام القضية الشرطية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23528" y="2155792"/>
            <a:ext cx="8568952" cy="274746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b="1" dirty="0"/>
          </a:p>
          <a:p>
            <a:pPr rtl="1"/>
            <a:r>
              <a:rPr lang="ar-IQ" sz="6400" b="1" dirty="0" smtClean="0">
                <a:solidFill>
                  <a:srgbClr val="FF0000"/>
                </a:solidFill>
              </a:rPr>
              <a:t>1- المتصلة:هي ماحكم فيها بالاتصال بين قضيتين او بنفي الاتصال بينهما</a:t>
            </a:r>
          </a:p>
          <a:p>
            <a:pPr rtl="1"/>
            <a:endParaRPr lang="ar-IQ" sz="6400" b="1" dirty="0" smtClean="0">
              <a:solidFill>
                <a:srgbClr val="FF0000"/>
              </a:solidFill>
            </a:endParaRPr>
          </a:p>
          <a:p>
            <a:pPr rtl="1"/>
            <a:r>
              <a:rPr lang="ar-IQ" sz="5100" b="1" dirty="0"/>
              <a:t>اذا اشرقت الشمس فالنهار </a:t>
            </a:r>
            <a:r>
              <a:rPr lang="ar-IQ" sz="5100" b="1" dirty="0" smtClean="0"/>
              <a:t>موجود</a:t>
            </a:r>
          </a:p>
          <a:p>
            <a:pPr rtl="1"/>
            <a:r>
              <a:rPr lang="ar-IQ" sz="5100" b="1" dirty="0"/>
              <a:t>ليس كلما دق الجرس فقد حان وقت الدرس</a:t>
            </a:r>
            <a:endParaRPr lang="en-US" sz="5100" dirty="0"/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052658" y="5463382"/>
            <a:ext cx="3839822" cy="10840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الشرطية المتصلة اللزومية:</a:t>
            </a:r>
            <a:r>
              <a:rPr lang="ar-IQ" b="1" dirty="0" smtClean="0">
                <a:solidFill>
                  <a:srgbClr val="FF0000"/>
                </a:solidFill>
              </a:rPr>
              <a:t>بين مقدمها وتاليها اتصال حقيقي</a:t>
            </a:r>
          </a:p>
          <a:p>
            <a:pPr rtl="1"/>
            <a:r>
              <a:rPr lang="ar-IQ" sz="4000" b="1" dirty="0" smtClean="0">
                <a:solidFill>
                  <a:srgbClr val="0070C0"/>
                </a:solidFill>
              </a:rPr>
              <a:t>اذا سخن الماء فانه يتمدد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32178" y="5463383"/>
            <a:ext cx="4167814" cy="11781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/>
              <a:t>الشرطية المتصلة الاتفاقية: </a:t>
            </a:r>
            <a:r>
              <a:rPr lang="ar-IQ" sz="4000" b="1" dirty="0" smtClean="0">
                <a:solidFill>
                  <a:srgbClr val="FF0000"/>
                </a:solidFill>
              </a:rPr>
              <a:t>ليس بين مقدمها وتاليها اتصال حقيقي</a:t>
            </a:r>
          </a:p>
          <a:p>
            <a:pPr rtl="1"/>
            <a:r>
              <a:rPr lang="ar-IQ" sz="4000" b="1" dirty="0" smtClean="0">
                <a:solidFill>
                  <a:srgbClr val="0070C0"/>
                </a:solidFill>
              </a:rPr>
              <a:t>كلما دق الجرس تاخر زكي عن الدخول قليلا</a:t>
            </a:r>
            <a:endParaRPr lang="en-US" sz="4000" dirty="0">
              <a:solidFill>
                <a:srgbClr val="0070C0"/>
              </a:solidFill>
            </a:endParaRPr>
          </a:p>
        </p:txBody>
      </p:sp>
      <p:cxnSp>
        <p:nvCxnSpPr>
          <p:cNvPr id="4" name="Straight Arrow Connector 3"/>
          <p:cNvCxnSpPr>
            <a:stCxn id="2" idx="2"/>
          </p:cNvCxnSpPr>
          <p:nvPr/>
        </p:nvCxnSpPr>
        <p:spPr>
          <a:xfrm>
            <a:off x="5076056" y="1434002"/>
            <a:ext cx="0" cy="6988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55776" y="4903259"/>
            <a:ext cx="0" cy="5601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794" y="4903259"/>
            <a:ext cx="2317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507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23528" y="784585"/>
            <a:ext cx="8568952" cy="274746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endParaRPr lang="ar-IQ" b="1" dirty="0" smtClean="0"/>
          </a:p>
          <a:p>
            <a:pPr rtl="1"/>
            <a:endParaRPr lang="ar-IQ" b="1" dirty="0"/>
          </a:p>
          <a:p>
            <a:pPr rtl="1"/>
            <a:r>
              <a:rPr lang="ar-IQ" sz="6400" b="1" dirty="0" smtClean="0">
                <a:solidFill>
                  <a:srgbClr val="FF0000"/>
                </a:solidFill>
              </a:rPr>
              <a:t>2- المنفصلة:هي ماحكم فيها بالانفصال بين قضيتين او بنفي الاتصال بينهما</a:t>
            </a:r>
          </a:p>
          <a:p>
            <a:pPr rtl="1"/>
            <a:endParaRPr lang="ar-IQ" sz="6400" b="1" dirty="0" smtClean="0">
              <a:solidFill>
                <a:srgbClr val="FF0000"/>
              </a:solidFill>
            </a:endParaRPr>
          </a:p>
          <a:p>
            <a:pPr rtl="1"/>
            <a:r>
              <a:rPr lang="ar-IQ" sz="5100" b="1" dirty="0" smtClean="0"/>
              <a:t>العدد اما ان يكون فردا او زوجا</a:t>
            </a:r>
          </a:p>
          <a:p>
            <a:pPr rtl="1"/>
            <a:r>
              <a:rPr lang="ar-IQ" sz="5100" b="1" dirty="0"/>
              <a:t>ليس </a:t>
            </a:r>
            <a:r>
              <a:rPr lang="ar-IQ" sz="5100" b="1" dirty="0" smtClean="0"/>
              <a:t>الانسان اما ان يكون كاتبا او شاعرا</a:t>
            </a:r>
            <a:endParaRPr lang="en-US" sz="5100" dirty="0"/>
          </a:p>
          <a:p>
            <a:pPr rtl="1"/>
            <a:endParaRPr lang="en-US" sz="5800" dirty="0"/>
          </a:p>
          <a:p>
            <a:pPr rtl="1"/>
            <a:endParaRPr lang="ar-IQ" b="1" dirty="0" smtClean="0"/>
          </a:p>
          <a:p>
            <a:pPr rtl="1"/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196674" y="4092175"/>
            <a:ext cx="3839822" cy="10840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 الشرطية المنفصلة العنادية:</a:t>
            </a:r>
            <a:r>
              <a:rPr lang="ar-IQ" b="1" dirty="0" smtClean="0">
                <a:solidFill>
                  <a:srgbClr val="FF0000"/>
                </a:solidFill>
              </a:rPr>
              <a:t>بين مقدمها وتاليها تناف وعناد حقيقي</a:t>
            </a:r>
          </a:p>
          <a:p>
            <a:pPr rtl="1"/>
            <a:r>
              <a:rPr lang="ar-IQ" sz="4000" b="1" dirty="0" smtClean="0">
                <a:solidFill>
                  <a:srgbClr val="0070C0"/>
                </a:solidFill>
              </a:rPr>
              <a:t>العدد الصحيح اما ان يكون زوجا او فردا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44016" y="4092175"/>
            <a:ext cx="4788024" cy="11781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/>
              <a:t>الشرطية المنفصلية الاتفاقية: </a:t>
            </a:r>
            <a:r>
              <a:rPr lang="ar-IQ" sz="4000" b="1" dirty="0" smtClean="0">
                <a:solidFill>
                  <a:srgbClr val="FF0000"/>
                </a:solidFill>
              </a:rPr>
              <a:t> بين مقدمها وتاليها تناف اتفاقي وغير حقيقي</a:t>
            </a:r>
          </a:p>
          <a:p>
            <a:pPr rtl="1"/>
            <a:r>
              <a:rPr lang="ar-IQ" sz="4000" b="1" dirty="0" smtClean="0">
                <a:solidFill>
                  <a:srgbClr val="0070C0"/>
                </a:solidFill>
              </a:rPr>
              <a:t>اما ان يكون المدرس في الصف الاول عليا او احمد</a:t>
            </a:r>
            <a:endParaRPr lang="en-US" sz="4000" dirty="0">
              <a:solidFill>
                <a:srgbClr val="0070C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538028" y="3532052"/>
            <a:ext cx="0" cy="5601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625" y="3543791"/>
            <a:ext cx="23177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Curved Connector 2"/>
          <p:cNvCxnSpPr/>
          <p:nvPr/>
        </p:nvCxnSpPr>
        <p:spPr>
          <a:xfrm>
            <a:off x="6156176" y="5176227"/>
            <a:ext cx="660449" cy="485021"/>
          </a:xfrm>
          <a:prstGeom prst="curved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/>
        </p:nvSpPr>
        <p:spPr>
          <a:xfrm>
            <a:off x="5012601" y="5665707"/>
            <a:ext cx="3839822" cy="1084052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200" dirty="0" smtClean="0">
                <a:solidFill>
                  <a:srgbClr val="FF0000"/>
                </a:solidFill>
              </a:rPr>
              <a:t>زوج:</a:t>
            </a:r>
            <a:r>
              <a:rPr lang="ar-IQ" sz="3200" dirty="0" smtClean="0">
                <a:solidFill>
                  <a:srgbClr val="0070C0"/>
                </a:solidFill>
              </a:rPr>
              <a:t>مقدم</a:t>
            </a:r>
            <a:r>
              <a:rPr lang="ar-IQ" sz="3200" dirty="0" smtClean="0">
                <a:solidFill>
                  <a:srgbClr val="FF0000"/>
                </a:solidFill>
              </a:rPr>
              <a:t>  </a:t>
            </a:r>
            <a:r>
              <a:rPr lang="ar-IQ" sz="3200" dirty="0">
                <a:solidFill>
                  <a:srgbClr val="FF0000"/>
                </a:solidFill>
              </a:rPr>
              <a:t>،</a:t>
            </a:r>
            <a:r>
              <a:rPr lang="ar-IQ" sz="3200" dirty="0" smtClean="0">
                <a:solidFill>
                  <a:srgbClr val="FF0000"/>
                </a:solidFill>
              </a:rPr>
              <a:t>   فرد:</a:t>
            </a:r>
            <a:r>
              <a:rPr lang="ar-IQ" sz="3200" dirty="0" smtClean="0">
                <a:solidFill>
                  <a:srgbClr val="0070C0"/>
                </a:solidFill>
              </a:rPr>
              <a:t>تالي</a:t>
            </a:r>
          </a:p>
          <a:p>
            <a:pPr rtl="1"/>
            <a:r>
              <a:rPr lang="ar-IQ" sz="3200" dirty="0" smtClean="0">
                <a:solidFill>
                  <a:srgbClr val="002060"/>
                </a:solidFill>
              </a:rPr>
              <a:t>لاتوجد علاقة بينهما</a:t>
            </a:r>
            <a:endParaRPr lang="en-US" sz="3200" dirty="0">
              <a:solidFill>
                <a:srgbClr val="002060"/>
              </a:solidFill>
            </a:endParaRPr>
          </a:p>
        </p:txBody>
      </p:sp>
      <p:cxnSp>
        <p:nvCxnSpPr>
          <p:cNvPr id="11" name="Curved Connector 10"/>
          <p:cNvCxnSpPr/>
          <p:nvPr/>
        </p:nvCxnSpPr>
        <p:spPr>
          <a:xfrm>
            <a:off x="683567" y="5193302"/>
            <a:ext cx="660449" cy="485021"/>
          </a:xfrm>
          <a:prstGeom prst="curved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462283" y="5728174"/>
            <a:ext cx="3839822" cy="108405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3200" dirty="0" smtClean="0">
                <a:solidFill>
                  <a:srgbClr val="002060"/>
                </a:solidFill>
              </a:rPr>
              <a:t>اذا اتفق ان غيرهما من المدرسين لاياتون الى الصف الاول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72008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sz="2700" b="1" dirty="0" smtClean="0"/>
              <a:t>تقسيم القضية المنفصلة على اساس استحالة وامكان اجتماع او ارتفاع طرفيها</a:t>
            </a:r>
            <a:br>
              <a:rPr lang="ar-IQ" sz="2700" b="1" dirty="0" smtClean="0"/>
            </a:br>
            <a:r>
              <a:rPr lang="ar-IQ" sz="2700" b="1" dirty="0" smtClean="0"/>
              <a:t> (المقدم والتالي)</a:t>
            </a:r>
            <a:endParaRPr lang="en-US" sz="27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874438"/>
              </p:ext>
            </p:extLst>
          </p:nvPr>
        </p:nvGraphicFramePr>
        <p:xfrm>
          <a:off x="179512" y="1052737"/>
          <a:ext cx="8784976" cy="5652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2736304"/>
                <a:gridCol w="1656184"/>
                <a:gridCol w="720080"/>
              </a:tblGrid>
              <a:tr h="715104"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rgbClr val="FF0000"/>
                          </a:solidFill>
                        </a:rPr>
                        <a:t>مثال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rgbClr val="FF0000"/>
                          </a:solidFill>
                        </a:rPr>
                        <a:t>الوصف للطرفين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rgbClr val="FF0000"/>
                          </a:solidFill>
                        </a:rPr>
                        <a:t>القضية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dirty="0" smtClean="0">
                          <a:solidFill>
                            <a:srgbClr val="FF0000"/>
                          </a:solidFill>
                        </a:rPr>
                        <a:t>ت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العدد الصحيح اما ان يكون زوجا او فردا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استحالة الاجتماع والارتفاع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حقيقية موجبة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ليس الحيوان اما ان يكون ناطقا او ان يكون قابلا للتعلم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امكان الاجتماع والارتفاع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حقيقية سالبة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اما ان يكون الجسم اسود او ابيض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استحالة الاجتماع وامكان الارتفاع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مانعة</a:t>
                      </a:r>
                      <a:r>
                        <a:rPr lang="ar-IQ" sz="2400" b="1" baseline="0" dirty="0" smtClean="0"/>
                        <a:t> الجمع الموجبة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ليس اما ان يكون الجسم غير ابيض او غير اسود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امكان</a:t>
                      </a:r>
                      <a:r>
                        <a:rPr lang="ar-IQ" sz="2400" b="1" baseline="0" dirty="0" smtClean="0"/>
                        <a:t> الاجتماع واستحالة الارتفاع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مانعة الجمع السالبة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الجسم اما ان يكون غير ابيض او غير اسود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امكان الاجتماع واستحالة الارتفاع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مانعة الخلو الموجبة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ar-IQ" sz="2400" b="1" dirty="0" smtClean="0"/>
                        <a:t>ليس اما ان</a:t>
                      </a:r>
                      <a:r>
                        <a:rPr lang="ar-IQ" sz="2400" b="1" baseline="0" dirty="0" smtClean="0"/>
                        <a:t> يكون الجسم ابيض واما ان يكون اسود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استحالة الاجتماع وامكان الارتفاع 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/>
                        <a:t>مانعة الخلو السالبة</a:t>
                      </a:r>
                      <a:endParaRPr lang="en-US" sz="24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2400" b="1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en-US" sz="24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772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472608" cy="77809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/>
              <a:t>الاستدلال غير المباشر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700808"/>
            <a:ext cx="7128792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التعريف :</a:t>
            </a:r>
            <a:r>
              <a:rPr lang="ar-IQ" b="1" dirty="0" smtClean="0">
                <a:solidFill>
                  <a:srgbClr val="FF0000"/>
                </a:solidFill>
              </a:rPr>
              <a:t>هو اقامة الدليل </a:t>
            </a:r>
            <a:r>
              <a:rPr lang="ar-IQ" b="1" smtClean="0">
                <a:solidFill>
                  <a:srgbClr val="FF0000"/>
                </a:solidFill>
              </a:rPr>
              <a:t>على لازم</a:t>
            </a:r>
            <a:r>
              <a:rPr lang="ar-IQ" b="1">
                <a:solidFill>
                  <a:srgbClr val="FF0000"/>
                </a:solidFill>
              </a:rPr>
              <a:t>ه</a:t>
            </a:r>
            <a:r>
              <a:rPr lang="ar-IQ" b="1" smtClean="0">
                <a:solidFill>
                  <a:srgbClr val="FF0000"/>
                </a:solidFill>
              </a:rPr>
              <a:t> </a:t>
            </a:r>
            <a:r>
              <a:rPr lang="ar-IQ" b="1" dirty="0" smtClean="0">
                <a:solidFill>
                  <a:srgbClr val="FF0000"/>
                </a:solidFill>
              </a:rPr>
              <a:t>المطلوب لاثباته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3356992"/>
            <a:ext cx="8856984" cy="309634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0070C0"/>
                </a:solidFill>
              </a:rPr>
              <a:t>مجال استخدامه:</a:t>
            </a:r>
            <a:r>
              <a:rPr lang="ar-IQ" b="1" dirty="0" smtClean="0"/>
              <a:t>يستخدم في القضايا التي يصعب او يمتنع الاستدلال المباشر عليها</a:t>
            </a:r>
          </a:p>
          <a:p>
            <a:pPr rtl="1"/>
            <a:endParaRPr lang="ar-IQ" b="1" dirty="0" smtClean="0"/>
          </a:p>
          <a:p>
            <a:pPr rtl="1"/>
            <a:r>
              <a:rPr lang="ar-IQ" sz="4000" b="1" dirty="0" smtClean="0">
                <a:solidFill>
                  <a:srgbClr val="FF0000"/>
                </a:solidFill>
              </a:rPr>
              <a:t>للاستدلال على وجود الكهرباء في السلك فذلك غير ممكن مباشرة بلمس السلك ولكن يتبع الاستدلال غير المباشر باستخدام المصباح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96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5472608" cy="778098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/>
              <a:t>الاستدلال غير المباشر- التناقض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700808"/>
            <a:ext cx="7128792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التعريف :</a:t>
            </a:r>
            <a:r>
              <a:rPr lang="ar-IQ" b="1" dirty="0" smtClean="0">
                <a:solidFill>
                  <a:srgbClr val="FF0000"/>
                </a:solidFill>
              </a:rPr>
              <a:t>هو تلازم بين قضيتين يوجب صدق احداهما وكذب الاخرى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3356992"/>
            <a:ext cx="8856984" cy="30963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0070C0"/>
                </a:solidFill>
              </a:rPr>
              <a:t>مجال استخدامه:</a:t>
            </a:r>
            <a:r>
              <a:rPr lang="ar-IQ" b="1" dirty="0" smtClean="0"/>
              <a:t>يستخدم في القضيتين ادناه:</a:t>
            </a:r>
          </a:p>
          <a:p>
            <a:pPr rtl="1"/>
            <a:r>
              <a:rPr lang="ar-IQ" b="1" dirty="0" smtClean="0"/>
              <a:t>1</a:t>
            </a:r>
            <a:r>
              <a:rPr lang="ar-IQ" b="1" dirty="0" smtClean="0">
                <a:solidFill>
                  <a:srgbClr val="FF0000"/>
                </a:solidFill>
              </a:rPr>
              <a:t>-لزوم صدق القضية الثانية (المطلوب) لكذب القضية الاولى (المبرهن عليها).</a:t>
            </a:r>
          </a:p>
          <a:p>
            <a:pPr rtl="1"/>
            <a:r>
              <a:rPr lang="ar-IQ" b="1" dirty="0" smtClean="0">
                <a:solidFill>
                  <a:srgbClr val="7030A0"/>
                </a:solidFill>
              </a:rPr>
              <a:t>2-لزوم كذب </a:t>
            </a:r>
            <a:r>
              <a:rPr lang="ar-IQ" b="1" dirty="0">
                <a:solidFill>
                  <a:srgbClr val="7030A0"/>
                </a:solidFill>
              </a:rPr>
              <a:t>القضية الثانية (المطلوب) </a:t>
            </a:r>
            <a:r>
              <a:rPr lang="ar-IQ" b="1" dirty="0" smtClean="0">
                <a:solidFill>
                  <a:srgbClr val="7030A0"/>
                </a:solidFill>
              </a:rPr>
              <a:t>لصدق </a:t>
            </a:r>
            <a:r>
              <a:rPr lang="ar-IQ" b="1" dirty="0">
                <a:solidFill>
                  <a:srgbClr val="7030A0"/>
                </a:solidFill>
              </a:rPr>
              <a:t>القضية الاولى (المبرهن عليها</a:t>
            </a:r>
            <a:r>
              <a:rPr lang="ar-IQ" b="1" dirty="0" smtClean="0">
                <a:solidFill>
                  <a:srgbClr val="7030A0"/>
                </a:solidFill>
              </a:rPr>
              <a:t>).</a:t>
            </a:r>
            <a:endParaRPr lang="ar-IQ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5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260648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شروط التناقض</a:t>
            </a:r>
          </a:p>
          <a:p>
            <a:r>
              <a:rPr lang="ar-IQ" sz="4000" b="1" dirty="0" smtClean="0">
                <a:solidFill>
                  <a:srgbClr val="FF0000"/>
                </a:solidFill>
              </a:rPr>
              <a:t>ان يكون بين النقيضين اتحاد في امور واختلاف في اخرى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98944" y="5805264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7030A0"/>
                </a:solidFill>
              </a:rPr>
              <a:t>الاتحاد في الاضافة</a:t>
            </a:r>
            <a:endParaRPr lang="en-US" sz="4000" b="1" dirty="0">
              <a:solidFill>
                <a:srgbClr val="7030A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98944" y="2584328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70C0"/>
                </a:solidFill>
              </a:rPr>
              <a:t>الاتحاد في القوة والفعل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2118" y="3645064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chemeClr val="accent3">
                    <a:lumMod val="75000"/>
                  </a:schemeClr>
                </a:solidFill>
              </a:rPr>
              <a:t>الاتحاد في الكل والجزء</a:t>
            </a:r>
            <a:endParaRPr lang="en-U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832118" y="4725144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3500" b="1" dirty="0" smtClean="0">
                <a:solidFill>
                  <a:srgbClr val="002060"/>
                </a:solidFill>
              </a:rPr>
              <a:t>الاتحاد في الشرط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59832" y="1556792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2060"/>
                </a:solidFill>
              </a:rPr>
              <a:t>شروط الاتحاد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84166" y="2584328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chemeClr val="accent6">
                    <a:lumMod val="50000"/>
                  </a:schemeClr>
                </a:solidFill>
              </a:rPr>
              <a:t>الاتحاد في الموضوع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6098097" y="3429000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B050"/>
                </a:solidFill>
              </a:rPr>
              <a:t>الاتحاد في المحمول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6079690" y="4509120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B050"/>
                </a:solidFill>
              </a:rPr>
              <a:t>الاتحاد في الزمان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6079690" y="5805264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7030A0"/>
                </a:solidFill>
              </a:rPr>
              <a:t>الاتحاد في المكان</a:t>
            </a:r>
            <a:endParaRPr lang="en-US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9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260648"/>
            <a:ext cx="7560840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شروط التناقض</a:t>
            </a:r>
          </a:p>
          <a:p>
            <a:r>
              <a:rPr lang="ar-IQ" sz="4000" b="1" dirty="0" smtClean="0">
                <a:solidFill>
                  <a:srgbClr val="FF0000"/>
                </a:solidFill>
              </a:rPr>
              <a:t>ان يكون بين النقيضين اتحاد في امور واختلاف في اخرى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3059832" y="1556792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2060"/>
                </a:solidFill>
              </a:rPr>
              <a:t>شروط الاختلاف</a:t>
            </a:r>
            <a:endParaRPr lang="en-US" sz="4000" b="1" dirty="0">
              <a:solidFill>
                <a:srgbClr val="00206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499832" y="2780928"/>
            <a:ext cx="4536664" cy="1944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الاختلاف بالكم </a:t>
            </a:r>
          </a:p>
          <a:p>
            <a:r>
              <a:rPr lang="ar-IQ" b="1" dirty="0" smtClean="0">
                <a:solidFill>
                  <a:schemeClr val="accent6">
                    <a:lumMod val="50000"/>
                  </a:schemeClr>
                </a:solidFill>
              </a:rPr>
              <a:t>(الكلية والجزئية)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67544" y="2780928"/>
            <a:ext cx="3816424" cy="19442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الاختلاف في الكيف </a:t>
            </a:r>
            <a:r>
              <a:rPr lang="ar-IQ" b="1" dirty="0" smtClean="0">
                <a:solidFill>
                  <a:srgbClr val="00B050"/>
                </a:solidFill>
              </a:rPr>
              <a:t>(الايجاب والسلب)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3" name="Straight Arrow Connector 2"/>
          <p:cNvCxnSpPr>
            <a:stCxn id="12" idx="2"/>
            <a:endCxn id="14" idx="0"/>
          </p:cNvCxnSpPr>
          <p:nvPr/>
        </p:nvCxnSpPr>
        <p:spPr>
          <a:xfrm flipH="1">
            <a:off x="2375756" y="2276792"/>
            <a:ext cx="2124076" cy="5041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12" idx="2"/>
            <a:endCxn id="13" idx="0"/>
          </p:cNvCxnSpPr>
          <p:nvPr/>
        </p:nvCxnSpPr>
        <p:spPr>
          <a:xfrm>
            <a:off x="4499832" y="2276792"/>
            <a:ext cx="2268332" cy="5041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408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08912" cy="201622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/>
              <a:t>مثال:</a:t>
            </a:r>
            <a:r>
              <a:rPr lang="ar-IQ" b="1" dirty="0" smtClean="0">
                <a:solidFill>
                  <a:srgbClr val="002060"/>
                </a:solidFill>
              </a:rPr>
              <a:t>النار المحرقة </a:t>
            </a:r>
            <a:r>
              <a:rPr lang="ar-IQ" b="1" dirty="0" smtClean="0">
                <a:solidFill>
                  <a:srgbClr val="0070C0"/>
                </a:solidFill>
              </a:rPr>
              <a:t/>
            </a:r>
            <a:br>
              <a:rPr lang="ar-IQ" b="1" dirty="0" smtClean="0">
                <a:solidFill>
                  <a:srgbClr val="0070C0"/>
                </a:solidFill>
              </a:rPr>
            </a:br>
            <a:r>
              <a:rPr lang="ar-IQ" b="1" dirty="0" smtClean="0">
                <a:solidFill>
                  <a:srgbClr val="FF0000"/>
                </a:solidFill>
              </a:rPr>
              <a:t>( صورتها في الذهن هي مفهوم اما في الخارج فهي مصداق)</a:t>
            </a: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9552" y="3789040"/>
            <a:ext cx="8064896" cy="21462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sz="4000" b="1" dirty="0" smtClean="0"/>
              <a:t>مثال:</a:t>
            </a:r>
            <a:r>
              <a:rPr lang="ar-IQ" sz="4000" b="1" dirty="0" smtClean="0">
                <a:solidFill>
                  <a:srgbClr val="0070C0"/>
                </a:solidFill>
              </a:rPr>
              <a:t> </a:t>
            </a:r>
            <a:r>
              <a:rPr lang="ar-IQ" sz="4000" b="1" dirty="0" smtClean="0">
                <a:solidFill>
                  <a:srgbClr val="002060"/>
                </a:solidFill>
              </a:rPr>
              <a:t>افراد الانسان الموجودين في الخارج (محمد ، علي ، فاطمة ) هو مصداق </a:t>
            </a:r>
          </a:p>
          <a:p>
            <a:pPr rtl="1"/>
            <a:r>
              <a:rPr lang="ar-IQ" sz="4000" b="1" dirty="0" smtClean="0">
                <a:solidFill>
                  <a:srgbClr val="FF0000"/>
                </a:solidFill>
              </a:rPr>
              <a:t>المعنى الموجود في اذهاننا والذي نحمله للانسان ونعرفه به هو مفهوم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75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059832" y="1556792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2060"/>
                </a:solidFill>
              </a:rPr>
              <a:t>نتائج الاختلاف</a:t>
            </a:r>
            <a:endParaRPr lang="en-US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187073"/>
              </p:ext>
            </p:extLst>
          </p:nvPr>
        </p:nvGraphicFramePr>
        <p:xfrm>
          <a:off x="395536" y="1196752"/>
          <a:ext cx="7944545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32068"/>
                <a:gridCol w="26481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FF00"/>
                          </a:solidFill>
                        </a:rPr>
                        <a:t>سالبة</a:t>
                      </a:r>
                      <a:endParaRPr lang="en-US" sz="6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FF00"/>
                          </a:solidFill>
                        </a:rPr>
                        <a:t>موجبة</a:t>
                      </a:r>
                      <a:endParaRPr lang="en-US" sz="6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0000"/>
                          </a:solidFill>
                        </a:rPr>
                        <a:t>القضية</a:t>
                      </a:r>
                      <a:endParaRPr lang="en-US" sz="6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ar-IQ" sz="6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سالبة كلية</a:t>
                      </a:r>
                      <a:endParaRPr lang="en-US" sz="6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IQ" sz="6000" b="1" dirty="0" smtClean="0"/>
                        <a:t>موجبة كلية</a:t>
                      </a:r>
                      <a:endParaRPr lang="en-US" sz="6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كلية</a:t>
                      </a:r>
                      <a:endParaRPr lang="en-US" sz="6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ar-IQ" sz="6000" b="1" dirty="0" smtClean="0"/>
                        <a:t>سالبة جزئية</a:t>
                      </a:r>
                      <a:endParaRPr lang="en-US" sz="6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IQ" sz="6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موجبة جزئية</a:t>
                      </a:r>
                      <a:endParaRPr lang="en-US" sz="6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جزئية</a:t>
                      </a:r>
                      <a:endParaRPr lang="en-US" sz="6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>
          <a:xfrm flipH="1">
            <a:off x="1979952" y="2997192"/>
            <a:ext cx="2160000" cy="21600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979952" y="2997192"/>
            <a:ext cx="2160000" cy="2160000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907704" y="332656"/>
            <a:ext cx="53285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IQ" sz="4800" b="1" dirty="0" smtClean="0"/>
              <a:t>نتائج التناقض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32130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7030A0"/>
                </a:solidFill>
              </a:rPr>
              <a:t>خطوات الاستدلال غير المباشر باستخدام طريقة التناقض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132856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تعيين المطلوب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تعيين النقيض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الاستدلال على صدق النقيض او كذبه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تطبيق قاعدة النقيضين </a:t>
            </a:r>
            <a:r>
              <a:rPr lang="ar-IQ" sz="2800" b="1" dirty="0" smtClean="0">
                <a:solidFill>
                  <a:srgbClr val="FF0000"/>
                </a:solidFill>
              </a:rPr>
              <a:t>(النقيضان لايصدقان معا ولايكذبان معا)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النتيجة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3512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472608" cy="77809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/>
              <a:t>مثال-التناقض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1124744"/>
            <a:ext cx="9036496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استخدم </a:t>
            </a:r>
            <a:r>
              <a:rPr lang="ar-IQ" b="1" dirty="0" smtClean="0">
                <a:solidFill>
                  <a:srgbClr val="0070C0"/>
                </a:solidFill>
              </a:rPr>
              <a:t>الاستدلال غير المباشر(طريقة التناقض) </a:t>
            </a:r>
            <a:r>
              <a:rPr lang="ar-IQ" b="1" dirty="0" smtClean="0"/>
              <a:t>لاثبات صدق او كذب القضية ادناه-</a:t>
            </a: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(لاشئ من الارواح بموجودة)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2492896"/>
            <a:ext cx="8856984" cy="38884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sz="4000" b="1" u="sng" dirty="0" smtClean="0">
                <a:solidFill>
                  <a:srgbClr val="7030A0"/>
                </a:solidFill>
              </a:rPr>
              <a:t>الحل:</a:t>
            </a:r>
            <a:r>
              <a:rPr lang="ar-IQ" sz="3500" b="1" dirty="0" smtClean="0">
                <a:solidFill>
                  <a:srgbClr val="7030A0"/>
                </a:solidFill>
              </a:rPr>
              <a:t>وفقا الخطوات في الشريحة السابقة</a:t>
            </a:r>
          </a:p>
          <a:p>
            <a:pPr algn="r" rtl="1"/>
            <a:r>
              <a:rPr lang="ar-IQ" sz="3200" b="1" dirty="0" smtClean="0">
                <a:solidFill>
                  <a:srgbClr val="0070C0"/>
                </a:solidFill>
              </a:rPr>
              <a:t>1- المطلوب:لاشئ من الارواح بموجودة</a:t>
            </a:r>
            <a:r>
              <a:rPr lang="ar-IQ" sz="3200" b="1" dirty="0" smtClean="0">
                <a:solidFill>
                  <a:srgbClr val="00B050"/>
                </a:solidFill>
              </a:rPr>
              <a:t>(سالبة كلية)</a:t>
            </a:r>
          </a:p>
          <a:p>
            <a:pPr algn="r" rtl="1"/>
            <a:r>
              <a:rPr lang="ar-IQ" sz="3200" b="1" dirty="0" smtClean="0"/>
              <a:t>2-النقيض:بعض الارواح موجودة </a:t>
            </a:r>
            <a:r>
              <a:rPr lang="ar-IQ" sz="3200" b="1" dirty="0" smtClean="0">
                <a:solidFill>
                  <a:srgbClr val="00B050"/>
                </a:solidFill>
              </a:rPr>
              <a:t>(موجبة جزئية)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3- ثبت بالبرهان صدق النقيض 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4- بتطبيق قاعدة النقيضين يتبين كذب المطلوب 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5-كذب القضية </a:t>
            </a:r>
            <a:r>
              <a:rPr lang="ar-IQ" sz="3200" b="1" dirty="0">
                <a:solidFill>
                  <a:srgbClr val="FF0000"/>
                </a:solidFill>
              </a:rPr>
              <a:t>(لاشئ من الارواح بموجودة </a:t>
            </a:r>
            <a:r>
              <a:rPr lang="ar-IQ" sz="3200" b="1" dirty="0" smtClean="0">
                <a:solidFill>
                  <a:srgbClr val="FF0000"/>
                </a:solidFill>
              </a:rPr>
              <a:t>)</a:t>
            </a:r>
            <a:endParaRPr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20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408712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/>
              <a:t>الاستدلال غير المباشر- العكس المستوي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59632" y="1700808"/>
            <a:ext cx="7128792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التعريف :</a:t>
            </a:r>
            <a:r>
              <a:rPr lang="ar-IQ" b="1" dirty="0" smtClean="0">
                <a:solidFill>
                  <a:srgbClr val="FF0000"/>
                </a:solidFill>
              </a:rPr>
              <a:t>هو تبديل طرفي القضية مع بقاء الكيف (الموجبة والسالبة) والصدق (القضية تبقى صادقة)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5013176"/>
            <a:ext cx="8856984" cy="14401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0070C0"/>
                </a:solidFill>
              </a:rPr>
              <a:t>مجال استخدامه:</a:t>
            </a:r>
            <a:r>
              <a:rPr lang="ar-IQ" b="1" dirty="0" smtClean="0"/>
              <a:t>يستخدم في القضية ادناه:</a:t>
            </a: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لزوم صدق القضية الثانية (المطلوب) لصدق القضية الاولى (المبرهن عليها).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59632" y="3140968"/>
            <a:ext cx="7128792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>
                <a:solidFill>
                  <a:srgbClr val="FF0000"/>
                </a:solidFill>
              </a:rPr>
              <a:t>التبديل</a:t>
            </a:r>
            <a:r>
              <a:rPr lang="ar-IQ" b="1" dirty="0" smtClean="0"/>
              <a:t> هو استبدال المواقع بين الموضوع والمحمول </a:t>
            </a:r>
            <a:r>
              <a:rPr lang="ar-IQ" b="1" dirty="0" smtClean="0">
                <a:solidFill>
                  <a:srgbClr val="0070C0"/>
                </a:solidFill>
              </a:rPr>
              <a:t>(للقضية الحملية) </a:t>
            </a:r>
            <a:r>
              <a:rPr lang="ar-IQ" b="1" dirty="0" smtClean="0"/>
              <a:t>او بين المقدم والتالي </a:t>
            </a:r>
            <a:r>
              <a:rPr lang="ar-IQ" b="1" dirty="0" smtClean="0">
                <a:solidFill>
                  <a:srgbClr val="0070C0"/>
                </a:solidFill>
              </a:rPr>
              <a:t>(للقضية الشرطية)</a:t>
            </a:r>
          </a:p>
          <a:p>
            <a:pPr rtl="1"/>
            <a:r>
              <a:rPr lang="ar-IQ" sz="4000" b="1" dirty="0" smtClean="0">
                <a:solidFill>
                  <a:srgbClr val="0070C0"/>
                </a:solidFill>
              </a:rPr>
              <a:t>مثال/ بعض الماء سائل                      </a:t>
            </a:r>
            <a:r>
              <a:rPr lang="ar-IQ" sz="4000" b="1" dirty="0" smtClean="0">
                <a:solidFill>
                  <a:srgbClr val="FF0000"/>
                </a:solidFill>
              </a:rPr>
              <a:t>بعض السائل ماء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139952" y="4083589"/>
            <a:ext cx="792088" cy="0"/>
          </a:xfrm>
          <a:prstGeom prst="straightConnector1">
            <a:avLst/>
          </a:prstGeom>
          <a:ln w="412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254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971600" y="116632"/>
            <a:ext cx="7560840" cy="136815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شروط العكس المستوي</a:t>
            </a:r>
          </a:p>
          <a:p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971600" y="1918655"/>
            <a:ext cx="7272808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b="1" dirty="0" smtClean="0">
                <a:solidFill>
                  <a:schemeClr val="accent6">
                    <a:lumMod val="50000"/>
                  </a:schemeClr>
                </a:solidFill>
              </a:rPr>
              <a:t>1</a:t>
            </a:r>
            <a:r>
              <a:rPr lang="ar-IQ" b="1" dirty="0" smtClean="0">
                <a:solidFill>
                  <a:srgbClr val="FF0000"/>
                </a:solidFill>
              </a:rPr>
              <a:t>-تبديل الطرفين:موضوع/محمول ، مقدم/تالي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267744" y="2956693"/>
            <a:ext cx="3924276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chemeClr val="bg2">
                    <a:lumMod val="50000"/>
                  </a:schemeClr>
                </a:solidFill>
              </a:rPr>
              <a:t>2-بقاء الكيف:</a:t>
            </a:r>
            <a:r>
              <a:rPr lang="ar-IQ" sz="7100" b="1" dirty="0" smtClean="0">
                <a:solidFill>
                  <a:srgbClr val="FF0000"/>
                </a:solidFill>
              </a:rPr>
              <a:t>+ او -</a:t>
            </a:r>
            <a:endParaRPr lang="en-US" sz="7100" b="1" dirty="0">
              <a:solidFill>
                <a:srgbClr val="FF000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95536" y="4365104"/>
            <a:ext cx="828092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70C0"/>
                </a:solidFill>
              </a:rPr>
              <a:t>3- بقاء الصدق:ان لايكون تبديل الطرفين موجبا لكذب القضية الثانية</a:t>
            </a:r>
            <a:endParaRPr lang="en-US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6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059832" y="1556792"/>
            <a:ext cx="2880000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002060"/>
                </a:solidFill>
              </a:rPr>
              <a:t>نتائج الاختلاف</a:t>
            </a:r>
            <a:endParaRPr lang="en-US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176893"/>
              </p:ext>
            </p:extLst>
          </p:nvPr>
        </p:nvGraphicFramePr>
        <p:xfrm>
          <a:off x="527559" y="1031294"/>
          <a:ext cx="7944545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2632068"/>
                <a:gridCol w="26481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FF00"/>
                          </a:solidFill>
                        </a:rPr>
                        <a:t>سالبة</a:t>
                      </a:r>
                      <a:endParaRPr lang="en-US" sz="6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FF00"/>
                          </a:solidFill>
                        </a:rPr>
                        <a:t>موجبة</a:t>
                      </a:r>
                      <a:endParaRPr lang="en-US" sz="60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dirty="0" smtClean="0">
                          <a:solidFill>
                            <a:srgbClr val="FF0000"/>
                          </a:solidFill>
                        </a:rPr>
                        <a:t>القضية</a:t>
                      </a:r>
                      <a:endParaRPr lang="en-US" sz="6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ar-IQ" sz="6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سالبة كلية</a:t>
                      </a:r>
                      <a:endParaRPr lang="en-US" sz="6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IQ" sz="6000" b="1" dirty="0" smtClean="0"/>
                        <a:t>موجبة كلية</a:t>
                      </a:r>
                      <a:endParaRPr lang="en-US" sz="6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كلية</a:t>
                      </a:r>
                      <a:endParaRPr lang="en-US" sz="6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ar-IQ" sz="6000" b="1" dirty="0" smtClean="0"/>
                        <a:t>سالبة جزئية</a:t>
                      </a:r>
                      <a:endParaRPr lang="en-US" sz="6000" b="1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ar-IQ" sz="6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موجبة جزئية</a:t>
                      </a:r>
                      <a:endParaRPr lang="en-US" sz="60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IQ" sz="6000" b="1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جزئية</a:t>
                      </a:r>
                      <a:endParaRPr lang="en-US" sz="6000" b="1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339752" y="116632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IQ" sz="4000" b="1" dirty="0" smtClean="0"/>
              <a:t>نتائج العكس المستوي</a:t>
            </a:r>
            <a:endParaRPr lang="en-US" sz="40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47864" y="2924944"/>
            <a:ext cx="0" cy="216024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sosceles Triangle 15"/>
          <p:cNvSpPr/>
          <p:nvPr/>
        </p:nvSpPr>
        <p:spPr>
          <a:xfrm>
            <a:off x="3347864" y="5085184"/>
            <a:ext cx="432048" cy="72008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619672" y="6165304"/>
            <a:ext cx="504056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 rtl="1"/>
            <a:r>
              <a:rPr lang="ar-IQ" sz="2800" dirty="0" smtClean="0"/>
              <a:t>    : تبقى نفسها           :لاعكس لها </a:t>
            </a:r>
            <a:endParaRPr lang="en-US" sz="2800" dirty="0"/>
          </a:p>
        </p:txBody>
      </p:sp>
      <p:sp>
        <p:nvSpPr>
          <p:cNvPr id="19" name="Isosceles Triangle 18"/>
          <p:cNvSpPr/>
          <p:nvPr/>
        </p:nvSpPr>
        <p:spPr>
          <a:xfrm>
            <a:off x="6300192" y="6237312"/>
            <a:ext cx="216024" cy="36004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2329329" y="2991923"/>
            <a:ext cx="432048" cy="72008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339752" y="4941168"/>
            <a:ext cx="421625" cy="3600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3779912" y="6246894"/>
            <a:ext cx="421625" cy="36004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42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128215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7030A0"/>
                </a:solidFill>
              </a:rPr>
              <a:t>خطوات الاستدلال غير المباشر باستخدام طريقة العكس المستوي</a:t>
            </a:r>
            <a:endParaRPr lang="en-US" sz="3600" dirty="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2132856"/>
            <a:ext cx="88569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عكس القضية المطلوب البرهان عليها (الاصل)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البرهنة على صدق القضية الثانية (العكس المستوي)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اثبات صدق القضية الثانية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تطبيق قاعدة العكس المستوي </a:t>
            </a:r>
            <a:r>
              <a:rPr lang="ar-IQ" sz="2800" b="1" dirty="0" smtClean="0">
                <a:solidFill>
                  <a:srgbClr val="FF0000"/>
                </a:solidFill>
              </a:rPr>
              <a:t>(اذا صدق الاصل صدق عكسه)</a:t>
            </a:r>
          </a:p>
          <a:p>
            <a:pPr marL="342900" indent="-342900" algn="r" rtl="1">
              <a:buFont typeface="+mj-lt"/>
              <a:buAutoNum type="arabicPeriod"/>
            </a:pPr>
            <a:r>
              <a:rPr lang="ar-IQ" sz="4000" dirty="0" smtClean="0"/>
              <a:t>النتيجة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652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88640"/>
            <a:ext cx="5472608" cy="778098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rtl="1"/>
            <a:r>
              <a:rPr lang="ar-IQ" b="1" dirty="0" smtClean="0"/>
              <a:t>مثال-العكس المستوي</a:t>
            </a:r>
            <a:endParaRPr lang="en-US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07504" y="1124744"/>
            <a:ext cx="9036496" cy="11381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استخدم </a:t>
            </a:r>
            <a:r>
              <a:rPr lang="ar-IQ" b="1" dirty="0" smtClean="0">
                <a:solidFill>
                  <a:srgbClr val="0070C0"/>
                </a:solidFill>
              </a:rPr>
              <a:t>الاستدلال غير المباشر(طريقة العكس المستوي) </a:t>
            </a:r>
            <a:r>
              <a:rPr lang="ar-IQ" b="1" dirty="0" smtClean="0"/>
              <a:t>لاثبات صدق او كذب القضية ادناه-</a:t>
            </a:r>
          </a:p>
          <a:p>
            <a:pPr rtl="1"/>
            <a:r>
              <a:rPr lang="ar-IQ" b="1" dirty="0" smtClean="0">
                <a:solidFill>
                  <a:srgbClr val="FF0000"/>
                </a:solidFill>
              </a:rPr>
              <a:t>(كل ماء سائل)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2492896"/>
            <a:ext cx="9036496" cy="38884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rtl="1"/>
            <a:r>
              <a:rPr lang="ar-IQ" sz="4000" b="1" u="sng" dirty="0" smtClean="0">
                <a:solidFill>
                  <a:srgbClr val="7030A0"/>
                </a:solidFill>
              </a:rPr>
              <a:t>الحل:</a:t>
            </a:r>
            <a:r>
              <a:rPr lang="ar-IQ" sz="3500" b="1" dirty="0" smtClean="0">
                <a:solidFill>
                  <a:srgbClr val="7030A0"/>
                </a:solidFill>
              </a:rPr>
              <a:t>وفقا الخطوات في الشريحة السابقة</a:t>
            </a:r>
          </a:p>
          <a:p>
            <a:pPr algn="r" rtl="1"/>
            <a:r>
              <a:rPr lang="ar-IQ" sz="3200" b="1" dirty="0" smtClean="0">
                <a:solidFill>
                  <a:srgbClr val="0070C0"/>
                </a:solidFill>
              </a:rPr>
              <a:t>1- ان قضية  كل ماء سائل  هي </a:t>
            </a:r>
            <a:r>
              <a:rPr lang="ar-IQ" sz="3200" b="1" dirty="0" smtClean="0">
                <a:solidFill>
                  <a:srgbClr val="00B050"/>
                </a:solidFill>
              </a:rPr>
              <a:t>(موجبة كلية)          موجبة جزئية </a:t>
            </a:r>
          </a:p>
          <a:p>
            <a:pPr algn="r" rtl="1"/>
            <a:r>
              <a:rPr lang="ar-IQ" sz="3200" b="1" dirty="0"/>
              <a:t> </a:t>
            </a:r>
            <a:r>
              <a:rPr lang="ar-IQ" sz="3200" b="1" dirty="0" smtClean="0"/>
              <a:t>     تنعكس الى   بعض السائل ماء</a:t>
            </a:r>
            <a:endParaRPr lang="ar-IQ" sz="3200" b="1" dirty="0" smtClean="0">
              <a:solidFill>
                <a:srgbClr val="00B050"/>
              </a:solidFill>
            </a:endParaRP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2- ثبت بالبرهان صدق النقيض 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3- بتطبيق قاعدة النقيضين يتبين كذب المطلوب </a:t>
            </a:r>
          </a:p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4-كذب القضية </a:t>
            </a:r>
            <a:r>
              <a:rPr lang="ar-IQ" sz="3200" b="1" dirty="0">
                <a:solidFill>
                  <a:srgbClr val="FF0000"/>
                </a:solidFill>
              </a:rPr>
              <a:t>(لاشئ من الارواح بموجودة </a:t>
            </a:r>
            <a:r>
              <a:rPr lang="ar-IQ" sz="3200" b="1" dirty="0" smtClean="0">
                <a:solidFill>
                  <a:srgbClr val="FF0000"/>
                </a:solidFill>
              </a:rPr>
              <a:t>)</a:t>
            </a:r>
            <a:endParaRPr lang="en-US" sz="3200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2334082" y="3789040"/>
            <a:ext cx="648072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28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30426"/>
          </a:xfrm>
        </p:spPr>
        <p:txBody>
          <a:bodyPr>
            <a:normAutofit fontScale="90000"/>
          </a:bodyPr>
          <a:lstStyle/>
          <a:p>
            <a:pPr rtl="1"/>
            <a:r>
              <a:rPr lang="ar-IQ" sz="6000" b="1" dirty="0" smtClean="0">
                <a:solidFill>
                  <a:srgbClr val="0070C0"/>
                </a:solidFill>
              </a:rPr>
              <a:t/>
            </a:r>
            <a:br>
              <a:rPr lang="ar-IQ" sz="6000" b="1" dirty="0" smtClean="0">
                <a:solidFill>
                  <a:srgbClr val="0070C0"/>
                </a:solidFill>
              </a:rPr>
            </a:br>
            <a:r>
              <a:rPr lang="ar-IQ" sz="6000" b="1" dirty="0" smtClean="0">
                <a:solidFill>
                  <a:srgbClr val="0070C0"/>
                </a:solidFill>
              </a:rPr>
              <a:t>شكرا لاصغائكم</a:t>
            </a:r>
            <a:br>
              <a:rPr lang="ar-IQ" sz="6000" b="1" dirty="0" smtClean="0">
                <a:solidFill>
                  <a:srgbClr val="0070C0"/>
                </a:solidFill>
              </a:rPr>
            </a:br>
            <a:r>
              <a:rPr lang="ar-IQ" sz="6000" b="1" dirty="0" smtClean="0">
                <a:solidFill>
                  <a:srgbClr val="0070C0"/>
                </a:solidFill>
              </a:rPr>
              <a:t/>
            </a:r>
            <a:br>
              <a:rPr lang="ar-IQ" sz="6000" b="1" dirty="0" smtClean="0">
                <a:solidFill>
                  <a:srgbClr val="0070C0"/>
                </a:solidFill>
              </a:rPr>
            </a:br>
            <a:r>
              <a:rPr lang="ar-IQ" sz="6000" b="1" dirty="0" smtClean="0">
                <a:solidFill>
                  <a:srgbClr val="0070C0"/>
                </a:solidFill>
              </a:rPr>
              <a:t>والسلام عليكم ورحمة الله وبركاته</a:t>
            </a:r>
            <a:endParaRPr lang="en-US" sz="6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0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456" y="116632"/>
            <a:ext cx="8229600" cy="2304256"/>
          </a:xfrm>
        </p:spPr>
        <p:txBody>
          <a:bodyPr>
            <a:normAutofit/>
          </a:bodyPr>
          <a:lstStyle/>
          <a:p>
            <a:pPr rtl="1"/>
            <a:r>
              <a:rPr lang="ar-IQ" b="1" dirty="0" smtClean="0">
                <a:solidFill>
                  <a:srgbClr val="002060"/>
                </a:solidFill>
              </a:rPr>
              <a:t>العلاقة بين المفهوم والمصداق</a:t>
            </a:r>
            <a:r>
              <a:rPr lang="ar-IQ" sz="4000" b="1" dirty="0" smtClean="0">
                <a:solidFill>
                  <a:srgbClr val="0070C0"/>
                </a:solidFill>
              </a:rPr>
              <a:t/>
            </a:r>
            <a:br>
              <a:rPr lang="ar-IQ" sz="4000" b="1" dirty="0" smtClean="0">
                <a:solidFill>
                  <a:srgbClr val="0070C0"/>
                </a:solidFill>
              </a:rPr>
            </a:br>
            <a:r>
              <a:rPr lang="ar-IQ" sz="4000" b="1" dirty="0" smtClean="0"/>
              <a:t>ان العلاقة بين المفهوم والمصداق هي علاقة انطباق المفهوم على مصداقه</a:t>
            </a:r>
            <a:endParaRPr lang="en-US" sz="8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795349"/>
            <a:ext cx="8677472" cy="35702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 rtl="1"/>
            <a:r>
              <a:rPr lang="ar-IQ" sz="4000" b="1" dirty="0" smtClean="0"/>
              <a:t>مثال:</a:t>
            </a:r>
            <a:r>
              <a:rPr lang="ar-IQ" sz="4000" b="1" dirty="0" smtClean="0">
                <a:solidFill>
                  <a:srgbClr val="FF0000"/>
                </a:solidFill>
              </a:rPr>
              <a:t> الانسان حيوان ناطق.......</a:t>
            </a:r>
            <a:r>
              <a:rPr lang="ar-IQ" sz="4000" b="1" dirty="0" smtClean="0">
                <a:solidFill>
                  <a:srgbClr val="002060"/>
                </a:solidFill>
              </a:rPr>
              <a:t>مفهوم</a:t>
            </a:r>
          </a:p>
          <a:p>
            <a:pPr algn="just" rtl="1"/>
            <a:r>
              <a:rPr lang="ar-IQ" sz="4000" b="1" dirty="0" smtClean="0">
                <a:solidFill>
                  <a:srgbClr val="FF0000"/>
                </a:solidFill>
              </a:rPr>
              <a:t>محمد، زيد ، فاطمة... الذي ينطبق على كل واحد منهم انه حيوان ناطق ......... </a:t>
            </a:r>
            <a:r>
              <a:rPr lang="ar-IQ" sz="4000" b="1" dirty="0" smtClean="0">
                <a:solidFill>
                  <a:srgbClr val="002060"/>
                </a:solidFill>
              </a:rPr>
              <a:t>هي مصاديقه</a:t>
            </a:r>
          </a:p>
          <a:p>
            <a:pPr algn="just" rtl="1"/>
            <a:endParaRPr lang="ar-IQ" sz="4000" b="1" dirty="0" smtClean="0">
              <a:solidFill>
                <a:srgbClr val="002060"/>
              </a:solidFill>
            </a:endParaRPr>
          </a:p>
          <a:p>
            <a:pPr algn="just" rtl="1"/>
            <a:r>
              <a:rPr lang="ar-IQ" sz="4800" b="1" dirty="0" smtClean="0"/>
              <a:t> </a:t>
            </a:r>
            <a:r>
              <a:rPr lang="ar-IQ" sz="4800" b="1" dirty="0" smtClean="0">
                <a:solidFill>
                  <a:srgbClr val="00B050"/>
                </a:solidFill>
              </a:rPr>
              <a:t>قاعدة</a:t>
            </a:r>
            <a:r>
              <a:rPr lang="ar-IQ" sz="4800" b="1" dirty="0" smtClean="0"/>
              <a:t> (المفهوم ينطبق كليا على مصداقه)</a:t>
            </a:r>
          </a:p>
          <a:p>
            <a:pPr algn="just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85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585" y="188640"/>
            <a:ext cx="8229600" cy="634082"/>
          </a:xfrm>
        </p:spPr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solidFill>
                  <a:srgbClr val="0070C0"/>
                </a:solidFill>
              </a:rPr>
              <a:t>انواع المفهوم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966395"/>
            <a:ext cx="3672408" cy="47089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3600" b="1" dirty="0" smtClean="0">
                <a:solidFill>
                  <a:srgbClr val="FF0000"/>
                </a:solidFill>
              </a:rPr>
              <a:t>المفهوم الكلي</a:t>
            </a:r>
          </a:p>
          <a:p>
            <a:pPr algn="r" rtl="1"/>
            <a:r>
              <a:rPr lang="ar-IQ" sz="4400" b="1" dirty="0" smtClean="0">
                <a:solidFill>
                  <a:srgbClr val="002060"/>
                </a:solidFill>
              </a:rPr>
              <a:t>هو المفهوم الذي لايمتنع انطباقه على اكثر من مصداق واحد </a:t>
            </a:r>
            <a:r>
              <a:rPr lang="ar-IQ" sz="4400" b="1" dirty="0" smtClean="0"/>
              <a:t>مثل</a:t>
            </a:r>
            <a:r>
              <a:rPr lang="ar-IQ" sz="4400" b="1" dirty="0" smtClean="0">
                <a:solidFill>
                  <a:srgbClr val="002060"/>
                </a:solidFill>
              </a:rPr>
              <a:t>  انسان ، كتاب ،مدرسة</a:t>
            </a:r>
            <a:endParaRPr lang="en-US" sz="44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2021934"/>
            <a:ext cx="4388201" cy="46474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r" rtl="1"/>
            <a:r>
              <a:rPr lang="ar-IQ" sz="3200" b="1" dirty="0" smtClean="0">
                <a:solidFill>
                  <a:srgbClr val="FF0000"/>
                </a:solidFill>
              </a:rPr>
              <a:t>المفهوم الجزئي</a:t>
            </a:r>
          </a:p>
          <a:p>
            <a:pPr algn="r" rtl="1"/>
            <a:r>
              <a:rPr lang="ar-IQ" sz="4400" b="1" dirty="0" smtClean="0">
                <a:solidFill>
                  <a:srgbClr val="002060"/>
                </a:solidFill>
              </a:rPr>
              <a:t>هو المفهوم الذي يمتنع انطباقه على اكثر من مصداق واحد </a:t>
            </a:r>
            <a:r>
              <a:rPr lang="ar-IQ" sz="4400" b="1" dirty="0" smtClean="0"/>
              <a:t>مثل</a:t>
            </a:r>
          </a:p>
          <a:p>
            <a:pPr algn="r" rtl="1"/>
            <a:r>
              <a:rPr lang="ar-IQ" sz="4400" b="1" dirty="0" smtClean="0">
                <a:solidFill>
                  <a:srgbClr val="002060"/>
                </a:solidFill>
              </a:rPr>
              <a:t> جعفر ،موسى، بغداد،اسماء الاشارة ، الضمائر</a:t>
            </a:r>
            <a:endParaRPr lang="en-US" sz="4400" b="1" dirty="0">
              <a:solidFill>
                <a:srgbClr val="002060"/>
              </a:solidFill>
            </a:endParaRPr>
          </a:p>
        </p:txBody>
      </p:sp>
      <p:cxnSp>
        <p:nvCxnSpPr>
          <p:cNvPr id="8" name="Straight Arrow Connector 7"/>
          <p:cNvCxnSpPr>
            <a:stCxn id="2" idx="2"/>
            <a:endCxn id="6" idx="0"/>
          </p:cNvCxnSpPr>
          <p:nvPr/>
        </p:nvCxnSpPr>
        <p:spPr>
          <a:xfrm>
            <a:off x="4701385" y="822722"/>
            <a:ext cx="1920700" cy="119921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2" idx="2"/>
            <a:endCxn id="4" idx="0"/>
          </p:cNvCxnSpPr>
          <p:nvPr/>
        </p:nvCxnSpPr>
        <p:spPr>
          <a:xfrm flipH="1">
            <a:off x="2087724" y="822722"/>
            <a:ext cx="2613661" cy="114367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776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695427" y="260648"/>
            <a:ext cx="4248472" cy="10661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0000"/>
                </a:solidFill>
              </a:rPr>
              <a:t>اقسام المفهوم الجزئي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86716" y="2050801"/>
            <a:ext cx="4104456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الجزئي الاضافي</a:t>
            </a:r>
            <a:endParaRPr lang="en-US" sz="4000" b="1" dirty="0">
              <a:solidFill>
                <a:srgbClr val="00B05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2306" y="3145450"/>
            <a:ext cx="4313276" cy="8619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2800" b="1" dirty="0" smtClean="0">
                <a:solidFill>
                  <a:srgbClr val="7030A0"/>
                </a:solidFill>
              </a:rPr>
              <a:t>هو المفهوم المندرج تحت مفهوم اوسع منه  مثل قحطان ،انسان</a:t>
            </a:r>
            <a:endParaRPr lang="en-US" sz="2800" b="1" dirty="0">
              <a:solidFill>
                <a:srgbClr val="7030A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871647" y="2050801"/>
            <a:ext cx="4144503" cy="720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/>
              <a:t>الجزئي الحقيقي</a:t>
            </a:r>
            <a:endParaRPr lang="en-US" sz="4000" b="1" dirty="0">
              <a:solidFill>
                <a:srgbClr val="0070C0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871647" y="3135904"/>
            <a:ext cx="4054628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sz="2800" b="1" dirty="0" smtClean="0">
                <a:solidFill>
                  <a:schemeClr val="accent6">
                    <a:lumMod val="50000"/>
                  </a:schemeClr>
                </a:solidFill>
              </a:rPr>
              <a:t>هو الجزئي المتقدم الذي ينطبق عليه التعريف المذكور اعلاه</a:t>
            </a:r>
            <a:endParaRPr lang="en-US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86716" y="4221088"/>
            <a:ext cx="8829434" cy="252028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rtl="1"/>
            <a:r>
              <a:rPr lang="ar-IQ" b="1" dirty="0" smtClean="0">
                <a:solidFill>
                  <a:srgbClr val="FF0000"/>
                </a:solidFill>
              </a:rPr>
              <a:t>ملاحظة:</a:t>
            </a:r>
            <a:r>
              <a:rPr lang="ar-IQ" dirty="0" smtClean="0">
                <a:solidFill>
                  <a:srgbClr val="0070C0"/>
                </a:solidFill>
              </a:rPr>
              <a:t>الجزئي الاضافي قد يكون جزئي حقيقي مثل </a:t>
            </a:r>
            <a:r>
              <a:rPr lang="ar-IQ" dirty="0" smtClean="0"/>
              <a:t>قحطان</a:t>
            </a:r>
            <a:r>
              <a:rPr lang="ar-IQ" dirty="0" smtClean="0">
                <a:solidFill>
                  <a:srgbClr val="0070C0"/>
                </a:solidFill>
              </a:rPr>
              <a:t>،فباعتبار انطباق تعريف الجزئي الحقيقي عليه هو جزئي </a:t>
            </a:r>
            <a:r>
              <a:rPr lang="ar-IQ" dirty="0" smtClean="0">
                <a:solidFill>
                  <a:srgbClr val="FF0000"/>
                </a:solidFill>
              </a:rPr>
              <a:t>حقيقي.وباعتبار اندراجه تحت مفهوم </a:t>
            </a:r>
            <a:r>
              <a:rPr lang="ar-IQ" dirty="0" smtClean="0"/>
              <a:t>(انسان) </a:t>
            </a:r>
            <a:r>
              <a:rPr lang="ar-IQ" dirty="0" smtClean="0">
                <a:solidFill>
                  <a:srgbClr val="FF0000"/>
                </a:solidFill>
              </a:rPr>
              <a:t>الذي هو اوسع منه هو جزئي اضافي. </a:t>
            </a:r>
            <a:r>
              <a:rPr lang="ar-IQ" dirty="0" smtClean="0">
                <a:solidFill>
                  <a:srgbClr val="0070C0"/>
                </a:solidFill>
              </a:rPr>
              <a:t>وقد يكون كليا مثل </a:t>
            </a:r>
            <a:r>
              <a:rPr lang="ar-IQ" dirty="0" smtClean="0"/>
              <a:t>(انسان) </a:t>
            </a:r>
            <a:r>
              <a:rPr lang="ar-IQ" dirty="0" smtClean="0">
                <a:solidFill>
                  <a:srgbClr val="0070C0"/>
                </a:solidFill>
              </a:rPr>
              <a:t>لاندراجه تحت مفهوم </a:t>
            </a:r>
            <a:r>
              <a:rPr lang="ar-IQ" dirty="0" smtClean="0"/>
              <a:t>(حيوان) </a:t>
            </a:r>
            <a:r>
              <a:rPr lang="ar-IQ" dirty="0" smtClean="0">
                <a:solidFill>
                  <a:srgbClr val="0070C0"/>
                </a:solidFill>
              </a:rPr>
              <a:t>الذي هو اوسع منه. </a:t>
            </a:r>
            <a:r>
              <a:rPr lang="ar-IQ" dirty="0" smtClean="0">
                <a:solidFill>
                  <a:srgbClr val="FF0000"/>
                </a:solidFill>
              </a:rPr>
              <a:t>ولايجوز ان يكون الانسان جزئي حقيقي لانه كلي.</a:t>
            </a:r>
            <a:endParaRPr lang="en-US" sz="4000" dirty="0">
              <a:solidFill>
                <a:srgbClr val="FF0000"/>
              </a:solidFill>
            </a:endParaRPr>
          </a:p>
        </p:txBody>
      </p:sp>
      <p:cxnSp>
        <p:nvCxnSpPr>
          <p:cNvPr id="3" name="Straight Arrow Connector 2"/>
          <p:cNvCxnSpPr>
            <a:stCxn id="7" idx="2"/>
            <a:endCxn id="12" idx="0"/>
          </p:cNvCxnSpPr>
          <p:nvPr/>
        </p:nvCxnSpPr>
        <p:spPr>
          <a:xfrm>
            <a:off x="4819663" y="1326778"/>
            <a:ext cx="2124236" cy="7240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>
            <a:stCxn id="7" idx="2"/>
          </p:cNvCxnSpPr>
          <p:nvPr/>
        </p:nvCxnSpPr>
        <p:spPr>
          <a:xfrm flipH="1">
            <a:off x="2123728" y="1326778"/>
            <a:ext cx="2695935" cy="72402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8" idx="2"/>
            <a:endCxn id="9" idx="0"/>
          </p:cNvCxnSpPr>
          <p:nvPr/>
        </p:nvCxnSpPr>
        <p:spPr>
          <a:xfrm>
            <a:off x="2238944" y="2770801"/>
            <a:ext cx="0" cy="37464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186" y="2770801"/>
            <a:ext cx="231775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42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6313" y="332656"/>
            <a:ext cx="4474840" cy="142617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ar-IQ" b="1" dirty="0">
                <a:solidFill>
                  <a:srgbClr val="FF0000"/>
                </a:solidFill>
              </a:rPr>
              <a:t>اقسام المفهوم </a:t>
            </a:r>
            <a:r>
              <a:rPr lang="ar-IQ" b="1" dirty="0" smtClean="0">
                <a:solidFill>
                  <a:srgbClr val="FF0000"/>
                </a:solidFill>
              </a:rPr>
              <a:t>الكلي</a:t>
            </a:r>
            <a:endParaRPr lang="en-US" sz="8000" b="1" dirty="0">
              <a:solidFill>
                <a:srgbClr val="FF0000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7544" y="2309377"/>
            <a:ext cx="3600000" cy="266294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الكلي المشكك</a:t>
            </a:r>
          </a:p>
          <a:p>
            <a:pPr rtl="1"/>
            <a:endParaRPr lang="ar-IQ" b="1" dirty="0" smtClean="0"/>
          </a:p>
          <a:p>
            <a:pPr rtl="1"/>
            <a:r>
              <a:rPr lang="ar-IQ" sz="3600" b="1" dirty="0" smtClean="0">
                <a:solidFill>
                  <a:srgbClr val="FF0000"/>
                </a:solidFill>
              </a:rPr>
              <a:t>هو الكلي الذي ينطبق على مصاديقه بالتفاوت </a:t>
            </a:r>
          </a:p>
          <a:p>
            <a:pPr rtl="1"/>
            <a:r>
              <a:rPr lang="ar-IQ" sz="3600" b="1" dirty="0" smtClean="0">
                <a:solidFill>
                  <a:srgbClr val="7030A0"/>
                </a:solidFill>
              </a:rPr>
              <a:t>مثل</a:t>
            </a:r>
            <a:r>
              <a:rPr lang="ar-IQ" sz="3600" b="1" dirty="0" smtClean="0">
                <a:solidFill>
                  <a:srgbClr val="FF0000"/>
                </a:solidFill>
              </a:rPr>
              <a:t> </a:t>
            </a:r>
          </a:p>
          <a:p>
            <a:pPr rtl="1"/>
            <a:endParaRPr lang="ar-IQ" sz="3600" b="1" dirty="0" smtClean="0">
              <a:solidFill>
                <a:srgbClr val="FF0000"/>
              </a:solidFill>
            </a:endParaRPr>
          </a:p>
          <a:p>
            <a:pPr rtl="1"/>
            <a:r>
              <a:rPr lang="ar-IQ" sz="3600" b="1" dirty="0" smtClean="0">
                <a:solidFill>
                  <a:srgbClr val="002060"/>
                </a:solidFill>
              </a:rPr>
              <a:t>الوجود ، البياض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770685" y="2315018"/>
            <a:ext cx="3600000" cy="265730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1"/>
            <a:r>
              <a:rPr lang="ar-IQ" b="1" dirty="0" smtClean="0"/>
              <a:t>الكلي المتواطئ</a:t>
            </a:r>
          </a:p>
          <a:p>
            <a:pPr rtl="1"/>
            <a:endParaRPr lang="ar-IQ" b="1" dirty="0" smtClean="0"/>
          </a:p>
          <a:p>
            <a:pPr rtl="1"/>
            <a:r>
              <a:rPr lang="ar-IQ" sz="3600" b="1" dirty="0" smtClean="0">
                <a:solidFill>
                  <a:srgbClr val="FF0000"/>
                </a:solidFill>
              </a:rPr>
              <a:t>هو الكلي الذي ينطبق على مصاديقه بالتساوي </a:t>
            </a:r>
          </a:p>
          <a:p>
            <a:pPr rtl="1"/>
            <a:r>
              <a:rPr lang="ar-IQ" sz="3600" b="1" dirty="0" smtClean="0">
                <a:solidFill>
                  <a:srgbClr val="7030A0"/>
                </a:solidFill>
              </a:rPr>
              <a:t>مثل</a:t>
            </a:r>
          </a:p>
          <a:p>
            <a:pPr rtl="1"/>
            <a:endParaRPr lang="ar-IQ" sz="3600" b="1" dirty="0" smtClean="0">
              <a:solidFill>
                <a:srgbClr val="FF0000"/>
              </a:solidFill>
            </a:endParaRPr>
          </a:p>
          <a:p>
            <a:pPr rtl="1"/>
            <a:r>
              <a:rPr lang="ar-IQ" sz="3600" b="1" dirty="0" smtClean="0">
                <a:solidFill>
                  <a:srgbClr val="002060"/>
                </a:solidFill>
              </a:rPr>
              <a:t>الانسان ، الذهب</a:t>
            </a:r>
            <a:endParaRPr lang="en-US" sz="36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>
            <a:stCxn id="2" idx="2"/>
            <a:endCxn id="5" idx="0"/>
          </p:cNvCxnSpPr>
          <p:nvPr/>
        </p:nvCxnSpPr>
        <p:spPr>
          <a:xfrm flipH="1">
            <a:off x="2267544" y="1758826"/>
            <a:ext cx="2206189" cy="55055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2" idx="2"/>
            <a:endCxn id="6" idx="0"/>
          </p:cNvCxnSpPr>
          <p:nvPr/>
        </p:nvCxnSpPr>
        <p:spPr>
          <a:xfrm>
            <a:off x="4473733" y="1758826"/>
            <a:ext cx="2096952" cy="5561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79512" y="5307744"/>
            <a:ext cx="4824536" cy="1550256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 fontScale="85000" lnSpcReduction="10000"/>
          </a:bodyPr>
          <a:lstStyle/>
          <a:p>
            <a:pPr rtl="1"/>
            <a:r>
              <a:rPr lang="ar-IQ" sz="3200" i="1" dirty="0" smtClean="0">
                <a:solidFill>
                  <a:srgbClr val="0070C0"/>
                </a:solidFill>
              </a:rPr>
              <a:t>وجود الخالق يختلف عن وجود المخلوق ووجود العلة متقدم على وجود المعلول وبياض الثلج اشد من بياض القرطاس</a:t>
            </a:r>
            <a:endParaRPr lang="en-US" sz="3200" i="1" dirty="0" smtClean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68144" y="5397690"/>
            <a:ext cx="3050595" cy="1361615"/>
          </a:xfrm>
          <a:prstGeom prst="rect">
            <a:avLst/>
          </a:prstGeom>
          <a:ln>
            <a:noFill/>
          </a:ln>
          <a:effectLst>
            <a:outerShdw sx="1000" sy="1000" algn="ctr" rotWithShape="0">
              <a:srgbClr val="00B0F0"/>
            </a:outerShdw>
          </a:effectLst>
        </p:spPr>
        <p:txBody>
          <a:bodyPr vert="horz" wrap="square" lIns="91440" tIns="45720" rIns="91440" bIns="45720" rtlCol="0" anchor="ctr">
            <a:normAutofit/>
          </a:bodyPr>
          <a:lstStyle/>
          <a:p>
            <a:pPr algn="r" rtl="1"/>
            <a:r>
              <a:rPr lang="ar-IQ" sz="3200" i="1" dirty="0" smtClean="0">
                <a:solidFill>
                  <a:srgbClr val="0070C0"/>
                </a:solidFill>
              </a:rPr>
              <a:t>محمد وجعفر وزيد متساوين في الانسانية</a:t>
            </a:r>
            <a:endParaRPr lang="en-US" sz="3200" i="1" dirty="0" smtClean="0">
              <a:solidFill>
                <a:srgbClr val="0070C0"/>
              </a:solidFill>
            </a:endParaRPr>
          </a:p>
        </p:txBody>
      </p:sp>
      <p:cxnSp>
        <p:nvCxnSpPr>
          <p:cNvPr id="16" name="Curved Connector 15"/>
          <p:cNvCxnSpPr>
            <a:stCxn id="6" idx="2"/>
          </p:cNvCxnSpPr>
          <p:nvPr/>
        </p:nvCxnSpPr>
        <p:spPr>
          <a:xfrm rot="16200000" flipH="1">
            <a:off x="6451014" y="5091990"/>
            <a:ext cx="688928" cy="449587"/>
          </a:xfrm>
          <a:prstGeom prst="curvedConnector3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16200000" flipH="1">
            <a:off x="2643460" y="5028651"/>
            <a:ext cx="544912" cy="432248"/>
          </a:xfrm>
          <a:prstGeom prst="curvedConnector3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18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ln>
          <a:solidFill>
            <a:schemeClr val="tx1"/>
          </a:solidFill>
        </a:ln>
        <a:effectLst>
          <a:outerShdw sx="1000" sy="1000" algn="ctr" rotWithShape="0">
            <a:srgbClr val="00B0F0"/>
          </a:outerShdw>
        </a:effectLst>
      </a:spPr>
      <a:bodyPr vert="horz" lIns="91440" tIns="45720" rIns="91440" bIns="45720" rtlCol="0" anchor="ctr">
        <a:normAutofit/>
      </a:bodyPr>
      <a:lstStyle>
        <a:defPPr rtl="1">
          <a:defRPr sz="3200" dirty="0" smtClean="0">
            <a:solidFill>
              <a:srgbClr val="FF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1763</TotalTime>
  <Words>2973</Words>
  <Application>Microsoft Office PowerPoint</Application>
  <PresentationFormat>عرض على الشاشة (3:4)‏</PresentationFormat>
  <Paragraphs>566</Paragraphs>
  <Slides>58</Slides>
  <Notes>33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58</vt:i4>
      </vt:variant>
    </vt:vector>
  </HeadingPairs>
  <TitlesOfParts>
    <vt:vector size="59" baseType="lpstr">
      <vt:lpstr>Office Theme</vt:lpstr>
      <vt:lpstr>خلاصة المنطق</vt:lpstr>
      <vt:lpstr>عرض تقديمي في PowerPoint</vt:lpstr>
      <vt:lpstr>عرض تقديمي في PowerPoint</vt:lpstr>
      <vt:lpstr>انواع المعنى </vt:lpstr>
      <vt:lpstr>مثال:النار المحرقة  ( صورتها في الذهن هي مفهوم اما في الخارج فهي مصداق)</vt:lpstr>
      <vt:lpstr>العلاقة بين المفهوم والمصداق ان العلاقة بين المفهوم والمصداق هي علاقة انطباق المفهوم على مصداقه</vt:lpstr>
      <vt:lpstr>انواع المفهوم</vt:lpstr>
      <vt:lpstr>عرض تقديمي في PowerPoint</vt:lpstr>
      <vt:lpstr>اقسام المفهوم الكلي</vt:lpstr>
      <vt:lpstr>النسب الاربع ويراد بها النسبة بين الكليين في مجال انطباق كل واحد منهما على مصاديق اخر</vt:lpstr>
      <vt:lpstr>اولا:التساوي: وتقع هذه النسبة بين الكليين اللذين ينطبق كل واحد منهما على جميع مصاديق الاخر</vt:lpstr>
      <vt:lpstr>ثانيا:التباين: وتقع هذه النسبة بين الكليين اللذين لاينطبق كل واحد منهما على شئ من مصاديق الاخر</vt:lpstr>
      <vt:lpstr>ثالثا:العموم والخصوص مطلقا: وتقع هذه النسبة بين الكليين اللذين ينطبق احدهما على جميع مصاديق الاخر،وينطبق الاخر على بعض مصاديقه</vt:lpstr>
      <vt:lpstr>رابعا:العموم والخصوص من وجه (اي من جانب): وتقع هذه النسبة بين الكليين اللذين ينطبق كل واحد منهما على بعض مصاديق الاخر،ويفترق كل منهما في الانطباق على مصاديق اخرى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---الجنس--- هو الجزء العام لحقيقة النوع</vt:lpstr>
      <vt:lpstr>---الفصل--- هو الجزء الخاص لحقيقة النوع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التقسيم والتصنيف التقسيم(القسمة)</vt:lpstr>
      <vt:lpstr>اساس التقسيم</vt:lpstr>
      <vt:lpstr>تنبيه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التصنيف</vt:lpstr>
      <vt:lpstr>عرض تقديمي في PowerPoint</vt:lpstr>
      <vt:lpstr>الفرق بين التقسيم والتصنيف</vt:lpstr>
      <vt:lpstr>الاستدلال اقامة الدليل لاثبات المطلوب</vt:lpstr>
      <vt:lpstr>القضية الحملية: هي ماحكم فيها بثبوت شئ لشئ او نفي شئ عن شئ،  خالد حاضر  ،  زيد ليس بغائب</vt:lpstr>
      <vt:lpstr>القضية الشرطية</vt:lpstr>
      <vt:lpstr>عرض تقديمي في PowerPoint</vt:lpstr>
      <vt:lpstr>اقسام القضية الحملية (ان كانت موجبة اوسالبة)</vt:lpstr>
      <vt:lpstr>تقسيم القضية المحصورة</vt:lpstr>
      <vt:lpstr>اقسام الحملية الموجبة وفقا لموقع وجود الموضوع</vt:lpstr>
      <vt:lpstr>اقسام القضية الشرطية</vt:lpstr>
      <vt:lpstr>عرض تقديمي في PowerPoint</vt:lpstr>
      <vt:lpstr>تقسيم القضية المنفصلة على اساس استحالة وامكان اجتماع او ارتفاع طرفيها  (المقدم والتالي)</vt:lpstr>
      <vt:lpstr>الاستدلال غير المباشر</vt:lpstr>
      <vt:lpstr>الاستدلال غير المباشر- التناقض</vt:lpstr>
      <vt:lpstr>عرض تقديمي في PowerPoint</vt:lpstr>
      <vt:lpstr>عرض تقديمي في PowerPoint</vt:lpstr>
      <vt:lpstr>عرض تقديمي في PowerPoint</vt:lpstr>
      <vt:lpstr>خطوات الاستدلال غير المباشر باستخدام طريقة التناقض</vt:lpstr>
      <vt:lpstr>مثال-التناقض</vt:lpstr>
      <vt:lpstr>الاستدلال غير المباشر- العكس المستوي</vt:lpstr>
      <vt:lpstr>عرض تقديمي في PowerPoint</vt:lpstr>
      <vt:lpstr>عرض تقديمي في PowerPoint</vt:lpstr>
      <vt:lpstr>خطوات الاستدلال غير المباشر باستخدام طريقة العكس المستوي</vt:lpstr>
      <vt:lpstr>مثال-العكس المستوي</vt:lpstr>
      <vt:lpstr> شكرا لاصغائكم  والسلام عليكم ورحمة الله وبركاته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مركز الدراسات التخصصية بين الحوزة والجامعة</dc:title>
  <dc:creator>JAZEERAH 7-13</dc:creator>
  <cp:lastModifiedBy>user</cp:lastModifiedBy>
  <cp:revision>249</cp:revision>
  <dcterms:created xsi:type="dcterms:W3CDTF">2014-11-11T16:08:13Z</dcterms:created>
  <dcterms:modified xsi:type="dcterms:W3CDTF">2016-12-12T09:54:30Z</dcterms:modified>
</cp:coreProperties>
</file>